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71" r:id="rId8"/>
    <p:sldId id="273" r:id="rId9"/>
    <p:sldId id="263" r:id="rId10"/>
    <p:sldId id="272" r:id="rId11"/>
    <p:sldId id="264" r:id="rId12"/>
    <p:sldId id="265" r:id="rId13"/>
    <p:sldId id="266" r:id="rId14"/>
    <p:sldId id="269" r:id="rId15"/>
    <p:sldId id="270" r:id="rId1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8" userDrawn="1">
          <p15:clr>
            <a:srgbClr val="A4A3A4"/>
          </p15:clr>
        </p15:guide>
        <p15:guide id="2" pos="295" userDrawn="1">
          <p15:clr>
            <a:srgbClr val="A4A3A4"/>
          </p15:clr>
        </p15:guide>
        <p15:guide id="3" orient="horz" pos="32" userDrawn="1">
          <p15:clr>
            <a:srgbClr val="A4A3A4"/>
          </p15:clr>
        </p15:guide>
        <p15:guide id="4" pos="47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BCBF"/>
    <a:srgbClr val="F37420"/>
    <a:srgbClr val="939497"/>
    <a:srgbClr val="33577F"/>
    <a:srgbClr val="A5A6AA"/>
    <a:srgbClr val="F374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94"/>
    <p:restoredTop sz="94650"/>
  </p:normalViewPr>
  <p:slideViewPr>
    <p:cSldViewPr snapToGrid="0" snapToObjects="1" showGuides="1">
      <p:cViewPr>
        <p:scale>
          <a:sx n="117" d="100"/>
          <a:sy n="117" d="100"/>
        </p:scale>
        <p:origin x="488" y="984"/>
      </p:cViewPr>
      <p:guideLst>
        <p:guide orient="horz" pos="798"/>
        <p:guide pos="295"/>
        <p:guide orient="horz" pos="32"/>
        <p:guide pos="47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03" d="100"/>
          <a:sy n="103" d="100"/>
        </p:scale>
        <p:origin x="347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Arial Regular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AD106-6F19-0B4A-9C1C-F0FC339254AC}" type="datetimeFigureOut">
              <a:rPr lang="en-US">
                <a:latin typeface="Arial Regular"/>
              </a:rPr>
              <a:t>4/30/18</a:t>
            </a:fld>
            <a:endParaRPr lang="en-US">
              <a:latin typeface="Arial Regular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Arial Regular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6D4653-8A1D-2A4D-90BA-6ADA62065162}" type="slidenum">
              <a:rPr>
                <a:latin typeface="Arial Regular"/>
              </a:rPr>
              <a:t>‹#›</a:t>
            </a:fld>
            <a:endParaRPr lang="en-US"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357666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1C7A5181-DC3A-D44F-8B4A-4AB286D6D3C9}" type="datetimeFigureOut">
              <a:rPr lang="en-US"/>
              <a:pPr/>
              <a:t>4/30/18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BFC03360-25AE-A649-8952-9BB006B629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784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 w="12700"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s-IS" altLang="en-US">
              <a:latin typeface="Lucida Grande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0667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s-IS" altLang="en-US">
                <a:latin typeface="Lucida Grande" charset="0"/>
                <a:ea typeface="ヒラギノ角ゴ Pro W3" charset="-128"/>
              </a:rPr>
              <a:t>60 % of women who have finished Brautargengi are running a company</a:t>
            </a:r>
          </a:p>
          <a:p>
            <a:r>
              <a:rPr lang="is-IS" altLang="en-US">
                <a:latin typeface="Lucida Grande" charset="0"/>
                <a:ea typeface="ヒラギノ角ゴ Pro W3" charset="-128"/>
              </a:rPr>
              <a:t>Most of the women say the programme had a big influence on their decision to start a company</a:t>
            </a:r>
          </a:p>
          <a:p>
            <a:r>
              <a:rPr lang="is-IS" altLang="en-US">
                <a:latin typeface="Lucida Grande" charset="0"/>
                <a:ea typeface="ヒラギノ角ゴ Pro W3" charset="-128"/>
              </a:rPr>
              <a:t>The majority of the women think they are better administrators. </a:t>
            </a:r>
          </a:p>
          <a:p>
            <a:endParaRPr lang="en-US" altLang="en-US">
              <a:latin typeface="Lucida Grande" charset="0"/>
              <a:ea typeface="ヒラギノ角ゴ Pro W3" charset="-128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9pPr>
          </a:lstStyle>
          <a:p>
            <a:fld id="{41D120C5-F417-8042-9A8A-4C37ADE19A0D}" type="slidenum">
              <a:rPr lang="en-US" altLang="en-US" sz="1200"/>
              <a:pPr/>
              <a:t>11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071837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03360-25AE-A649-8952-9BB006B62900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ilglæ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b="0" i="0" spc="-51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 Regular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6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b="0" i="0" cap="all" spc="200" baseline="0">
                <a:solidFill>
                  <a:schemeClr val="tx2"/>
                </a:solidFill>
                <a:latin typeface="Arial Regular"/>
              </a:defRPr>
            </a:lvl1pPr>
            <a:lvl2pPr marL="457189" indent="0" algn="ctr">
              <a:buNone/>
              <a:defRPr sz="24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 baseline="0">
                <a:latin typeface="Arial Regular"/>
              </a:defRPr>
            </a:lvl1pPr>
          </a:lstStyle>
          <a:p>
            <a:fld id="{4BDF68E2-58F2-4D09-BE8B-E3BD06533059}" type="datetimeFigureOut">
              <a:rPr lang="en-US" dirty="0"/>
              <a:pPr/>
              <a:t>4/30/18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 baseline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 baseline="0">
                <a:latin typeface="Arial Regular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776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Mynd og mynda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" y="3686308"/>
            <a:ext cx="9141619" cy="14571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9520" cy="61722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1"/>
            <a:ext cx="9143989" cy="3686307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4430268"/>
            <a:ext cx="7589520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4/30/18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577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ill og texti í 90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4/30/18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051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ill 90˚og texti 90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11085"/>
            <a:ext cx="1971675" cy="431806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311084"/>
            <a:ext cx="5800725" cy="4318065"/>
          </a:xfrm>
        </p:spPr>
        <p:txBody>
          <a:bodyPr vert="eaVert" lIns="45720" tIns="0" rIns="4572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4/30/18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586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ill og inniha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4/30/18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17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flaskip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b="0" i="0" cap="all" spc="200" baseline="0">
                <a:solidFill>
                  <a:schemeClr val="tx2"/>
                </a:solidFill>
                <a:latin typeface="Arial Hebrew Light" pitchFamily="2" charset="-79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4/30/18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0046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eir dálk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384301"/>
            <a:ext cx="3703320" cy="301752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4"/>
            <a:ext cx="3703320" cy="301751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4/30/18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5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anburður - punktar hlið við hli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40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4650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40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46507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4/30/18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83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ill eingöng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4/30/18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390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óm með fæ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4/30/18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576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Galtó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62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Hliðardálk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" y="0"/>
            <a:ext cx="3078059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40" y="548640"/>
            <a:ext cx="5009393" cy="39433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1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7" y="4844841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4/30/18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41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742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92" y="4752060"/>
            <a:ext cx="9144001" cy="3927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384301"/>
            <a:ext cx="7543801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31640" y="4844841"/>
            <a:ext cx="134552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rgbClr val="FFFFFF"/>
                </a:solidFill>
                <a:latin typeface="Arial Regular"/>
                <a:ea typeface="Arial Regular"/>
                <a:cs typeface="Arial Regular"/>
              </a:defRPr>
            </a:lvl1pPr>
          </a:lstStyle>
          <a:p>
            <a:fld id="{98624D31-43A5-475A-80CF-332C9F6DCF35}" type="datetimeFigureOut">
              <a:rPr lang="en-US" dirty="0"/>
              <a:pPr/>
              <a:t>4/30/18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42" y="4844841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 cap="all" baseline="0">
                <a:solidFill>
                  <a:srgbClr val="FFFFFF"/>
                </a:solidFill>
                <a:latin typeface="Arial Regular"/>
                <a:ea typeface="Arial Regular"/>
                <a:cs typeface="Arial Regular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7" y="4844841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 b="0" i="0">
                <a:solidFill>
                  <a:srgbClr val="FFFFFF"/>
                </a:solidFill>
                <a:latin typeface="Arial Regular"/>
                <a:ea typeface="Arial Regular"/>
                <a:cs typeface="Arial Regular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53" y="4793849"/>
            <a:ext cx="1097548" cy="31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68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73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l" defTabSz="914377" rtl="0" eaLnBrk="1" latinLnBrk="0" hangingPunct="1">
        <a:lnSpc>
          <a:spcPct val="85000"/>
        </a:lnSpc>
        <a:spcBef>
          <a:spcPct val="0"/>
        </a:spcBef>
        <a:buNone/>
        <a:defRPr sz="4800" b="0" i="0" kern="1200" spc="-51" baseline="0">
          <a:solidFill>
            <a:schemeClr val="tx1">
              <a:lumMod val="75000"/>
              <a:lumOff val="25000"/>
            </a:schemeClr>
          </a:solidFill>
          <a:latin typeface="Arial Regular"/>
          <a:ea typeface="Arial Regular"/>
          <a:cs typeface="Arial Regular"/>
        </a:defRPr>
      </a:lvl1pPr>
    </p:titleStyle>
    <p:bodyStyle>
      <a:lvl1pPr marL="91438" indent="-91438" algn="l" defTabSz="914377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b="0" i="0" kern="1200">
          <a:solidFill>
            <a:schemeClr val="tx1">
              <a:lumMod val="75000"/>
              <a:lumOff val="25000"/>
            </a:schemeClr>
          </a:solidFill>
          <a:latin typeface="Arial Regular"/>
          <a:ea typeface="Arial Regular"/>
          <a:cs typeface="Arial Regular"/>
        </a:defRPr>
      </a:lvl1pPr>
      <a:lvl2pPr marL="384038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b="0" i="0" kern="1200">
          <a:solidFill>
            <a:schemeClr val="tx1">
              <a:lumMod val="75000"/>
              <a:lumOff val="25000"/>
            </a:schemeClr>
          </a:solidFill>
          <a:latin typeface="Arial Regular"/>
          <a:ea typeface="Arial Regular"/>
          <a:cs typeface="Arial Regular"/>
        </a:defRPr>
      </a:lvl2pPr>
      <a:lvl3pPr marL="566914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b="0" i="0" kern="1200">
          <a:solidFill>
            <a:schemeClr val="tx1">
              <a:lumMod val="75000"/>
              <a:lumOff val="25000"/>
            </a:schemeClr>
          </a:solidFill>
          <a:latin typeface="Arial Regular"/>
          <a:ea typeface="Arial Regular"/>
          <a:cs typeface="Arial Regular"/>
        </a:defRPr>
      </a:lvl3pPr>
      <a:lvl4pPr marL="749789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b="0" i="0" kern="1200">
          <a:solidFill>
            <a:schemeClr val="tx1">
              <a:lumMod val="75000"/>
              <a:lumOff val="25000"/>
            </a:schemeClr>
          </a:solidFill>
          <a:latin typeface="Arial Regular"/>
          <a:ea typeface="Arial Regular"/>
          <a:cs typeface="Arial Regular"/>
        </a:defRPr>
      </a:lvl4pPr>
      <a:lvl5pPr marL="932665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b="0" i="0" kern="1200">
          <a:solidFill>
            <a:schemeClr val="tx1">
              <a:lumMod val="75000"/>
              <a:lumOff val="25000"/>
            </a:schemeClr>
          </a:solidFill>
          <a:latin typeface="Arial Regular"/>
          <a:ea typeface="Arial Regular"/>
          <a:cs typeface="Arial Regular"/>
        </a:defRPr>
      </a:lvl5pPr>
      <a:lvl6pPr marL="109997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6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6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5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7150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42875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 </a:t>
            </a:r>
          </a:p>
        </p:txBody>
      </p:sp>
      <p:pic>
        <p:nvPicPr>
          <p:cNvPr id="2055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0439" y="1203325"/>
            <a:ext cx="4681537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6151" y="1198564"/>
            <a:ext cx="4708525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8258971"/>
      </p:ext>
    </p:extLst>
  </p:cSld>
  <p:clrMapOvr>
    <a:masterClrMapping/>
  </p:clrMapOvr>
  <p:transition advClick="0" advTm="5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470736" cy="1088068"/>
          </a:xfrm>
        </p:spPr>
        <p:txBody>
          <a:bodyPr>
            <a:normAutofit/>
          </a:bodyPr>
          <a:lstStyle/>
          <a:p>
            <a:pPr eaLnBrk="1" hangingPunct="1"/>
            <a:r>
              <a:rPr lang="is-IS" altLang="en-US" sz="3600">
                <a:solidFill>
                  <a:srgbClr val="FF8000"/>
                </a:solidFill>
              </a:rPr>
              <a:t>Building Research and Rheocenter</a:t>
            </a:r>
            <a:endParaRPr lang="en-US" altLang="en-US" sz="3600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336090" y="1219200"/>
            <a:ext cx="5024187" cy="321920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/>
              <a:t>The main professional areas of the Department of Construction Research and Development are construction technology, bearing capacity, materials technology, i.e. non-metallic mineral products and other building materials, acoustic technology and surface handling.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400"/>
              <a:t>Tasks covered by the department can be divided into the following areas: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/>
              <a:t>Research projects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/>
              <a:t>Research services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/>
              <a:t>Publishing, presentations and education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/>
              <a:t>Quality certifications and formal reports</a:t>
            </a:r>
          </a:p>
          <a:p>
            <a:pPr eaLnBrk="1" hangingPunct="1">
              <a:buFontTx/>
              <a:buNone/>
            </a:pPr>
            <a:endParaRPr lang="is-IS" altLang="en-US" sz="16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0277" y="2165065"/>
            <a:ext cx="3578772" cy="23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5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76661" y="50800"/>
            <a:ext cx="8415090" cy="1088068"/>
          </a:xfrm>
        </p:spPr>
        <p:txBody>
          <a:bodyPr>
            <a:normAutofit/>
          </a:bodyPr>
          <a:lstStyle/>
          <a:p>
            <a:pPr eaLnBrk="1" hangingPunct="1"/>
            <a:br>
              <a:rPr lang="is-IS" altLang="en-US" sz="3600">
                <a:solidFill>
                  <a:srgbClr val="FF8000"/>
                </a:solidFill>
              </a:rPr>
            </a:br>
            <a:r>
              <a:rPr lang="is-IS" altLang="en-US" sz="3600">
                <a:solidFill>
                  <a:srgbClr val="FF8000"/>
                </a:solidFill>
              </a:rPr>
              <a:t>Entrepreneurs and SME services</a:t>
            </a:r>
            <a:endParaRPr lang="en-US" altLang="en-US" sz="3600"/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68314" y="1266825"/>
            <a:ext cx="4497824" cy="2649463"/>
          </a:xfrm>
        </p:spPr>
        <p:txBody>
          <a:bodyPr/>
          <a:lstStyle/>
          <a:p>
            <a:pPr eaLnBrk="1" hangingPunct="1"/>
            <a:r>
              <a:rPr lang="en-US" altLang="en-US" sz="1800"/>
              <a:t>Center of information and guidance for entrepreneurs and SMEs  </a:t>
            </a:r>
          </a:p>
          <a:p>
            <a:pPr eaLnBrk="1" hangingPunct="1"/>
            <a:r>
              <a:rPr lang="en-US" altLang="en-US" sz="1800"/>
              <a:t>Around </a:t>
            </a:r>
            <a:r>
              <a:rPr lang="en-US" altLang="en-US" sz="1800" b="1"/>
              <a:t>5.000</a:t>
            </a:r>
            <a:r>
              <a:rPr lang="en-US" altLang="en-US" sz="1800"/>
              <a:t> free support interviews annually</a:t>
            </a:r>
          </a:p>
          <a:p>
            <a:pPr eaLnBrk="1" hangingPunct="1"/>
            <a:r>
              <a:rPr lang="en-US" altLang="en-US" sz="1800"/>
              <a:t>Support programs and grants</a:t>
            </a:r>
          </a:p>
          <a:p>
            <a:pPr eaLnBrk="1" hangingPunct="1"/>
            <a:r>
              <a:rPr lang="en-US" altLang="en-US" sz="1800"/>
              <a:t>Workshops and courses for the general public and SMEs</a:t>
            </a:r>
          </a:p>
          <a:p>
            <a:pPr eaLnBrk="1" hangingPunct="1">
              <a:buFontTx/>
              <a:buNone/>
            </a:pPr>
            <a:endParaRPr lang="is-IS" altLang="en-US" b="1"/>
          </a:p>
          <a:p>
            <a:endParaRPr lang="is-I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4817" y="1355837"/>
            <a:ext cx="3836934" cy="255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87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50800"/>
            <a:ext cx="8457973" cy="1088068"/>
          </a:xfrm>
        </p:spPr>
        <p:txBody>
          <a:bodyPr>
            <a:normAutofit/>
          </a:bodyPr>
          <a:lstStyle/>
          <a:p>
            <a:pPr eaLnBrk="1" hangingPunct="1"/>
            <a:r>
              <a:rPr lang="is-IS" altLang="en-US" sz="3600">
                <a:solidFill>
                  <a:srgbClr val="FF8000"/>
                </a:solidFill>
              </a:rPr>
              <a:t>Entrepreneurs and SME services</a:t>
            </a:r>
            <a:endParaRPr lang="en-US" altLang="en-US" sz="3600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1327" y="1266825"/>
            <a:ext cx="4372921" cy="3024807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120000"/>
              </a:lnSpc>
            </a:pPr>
            <a:r>
              <a:rPr lang="is-IS" altLang="en-US" sz="1900"/>
              <a:t>Policy advice on support for innovation and improved operating conditions for SMEs</a:t>
            </a:r>
            <a:endParaRPr lang="en-US" altLang="en-US" sz="1900"/>
          </a:p>
          <a:p>
            <a:pPr eaLnBrk="1" hangingPunct="1">
              <a:lnSpc>
                <a:spcPct val="120000"/>
              </a:lnSpc>
            </a:pPr>
            <a:r>
              <a:rPr lang="en-GB" altLang="en-US" sz="1900"/>
              <a:t>Publications on management, marketing, and more</a:t>
            </a:r>
          </a:p>
          <a:p>
            <a:pPr eaLnBrk="1" hangingPunct="1">
              <a:lnSpc>
                <a:spcPct val="120000"/>
              </a:lnSpc>
            </a:pPr>
            <a:r>
              <a:rPr lang="is-IS" altLang="en-US" sz="1900"/>
              <a:t>The host for Enterprise Europe Network</a:t>
            </a:r>
          </a:p>
          <a:p>
            <a:pPr lvl="1" eaLnBrk="1" hangingPunct="1">
              <a:lnSpc>
                <a:spcPct val="120000"/>
              </a:lnSpc>
            </a:pPr>
            <a:r>
              <a:rPr lang="is-IS" altLang="en-US" sz="1900"/>
              <a:t>Boost growth and jobs through small businesses</a:t>
            </a:r>
          </a:p>
          <a:p>
            <a:pPr lvl="1" eaLnBrk="1" hangingPunct="1">
              <a:lnSpc>
                <a:spcPct val="120000"/>
              </a:lnSpc>
            </a:pPr>
            <a:r>
              <a:rPr lang="is-IS" altLang="en-US" sz="1900"/>
              <a:t>International network of companies </a:t>
            </a:r>
          </a:p>
          <a:p>
            <a:pPr lvl="1" eaLnBrk="1" hangingPunct="1">
              <a:lnSpc>
                <a:spcPct val="120000"/>
              </a:lnSpc>
            </a:pPr>
            <a:r>
              <a:rPr lang="is-IS" altLang="en-US" sz="1900"/>
              <a:t>Powerful databases and knowledge sharing </a:t>
            </a:r>
          </a:p>
          <a:p>
            <a:pPr eaLnBrk="1" hangingPunct="1"/>
            <a:endParaRPr lang="en-GB" altLang="en-US" sz="3200"/>
          </a:p>
          <a:p>
            <a:pPr eaLnBrk="1" hangingPunct="1">
              <a:buFontTx/>
              <a:buNone/>
            </a:pPr>
            <a:endParaRPr lang="is-I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03552A-5B63-D541-9939-C28DD72CC2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95" t="8544" r="12327" b="14294"/>
          <a:stretch/>
        </p:blipFill>
        <p:spPr>
          <a:xfrm>
            <a:off x="5016265" y="1371599"/>
            <a:ext cx="383382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59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0800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is-IS" altLang="en-US" sz="3600">
                <a:solidFill>
                  <a:srgbClr val="FF8000"/>
                </a:solidFill>
              </a:rPr>
              <a:t>ICI Incubator Centers</a:t>
            </a:r>
            <a:endParaRPr lang="en-US" altLang="en-US" sz="3600"/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514569"/>
            <a:ext cx="4212066" cy="2433439"/>
          </a:xfrm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800"/>
              <a:t>Support and facilities for start-up companies working on innovative business ideas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800"/>
              <a:t>Ten years experience at the original center in the Reykjavik headquarters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800"/>
              <a:t>Increased focus on incubator centers 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800"/>
              <a:t>Innovation Center Iceland now operates 4 incubators but takes part in the operation of few others</a:t>
            </a:r>
            <a:endParaRPr lang="is-IS" altLang="en-US" sz="1800"/>
          </a:p>
          <a:p>
            <a:pPr eaLnBrk="1" hangingPunct="1">
              <a:lnSpc>
                <a:spcPct val="120000"/>
              </a:lnSpc>
            </a:pPr>
            <a:endParaRPr lang="is-IS" altLang="en-US" sz="160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9pPr>
          </a:lstStyle>
          <a:p>
            <a:fld id="{C9EA1E62-AF45-B849-8A6F-84B965B00CE7}" type="slidenum">
              <a:rPr lang="en-US" altLang="en-US" sz="1400">
                <a:solidFill>
                  <a:schemeClr val="bg1"/>
                </a:solidFill>
                <a:latin typeface="Arial" charset="0"/>
              </a:rPr>
              <a:pPr/>
              <a:t>13</a:t>
            </a:fld>
            <a:endParaRPr lang="en-US" altLang="en-US" sz="140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380" y="1608081"/>
            <a:ext cx="4300709" cy="286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15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68313" y="50800"/>
            <a:ext cx="8276140" cy="1143000"/>
          </a:xfrm>
        </p:spPr>
        <p:txBody>
          <a:bodyPr>
            <a:normAutofit/>
          </a:bodyPr>
          <a:lstStyle/>
          <a:p>
            <a:r>
              <a:rPr lang="is-IS" altLang="en-US" sz="3600">
                <a:solidFill>
                  <a:srgbClr val="FF8000"/>
                </a:solidFill>
              </a:rPr>
              <a:t>Interplay of research and support 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68314" y="1266825"/>
            <a:ext cx="4150984" cy="301752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is-IS" altLang="en-US" sz="1800"/>
              <a:t>The interplay of technological consulting and business support is our greatest strength.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s-IS" altLang="en-US" sz="1800"/>
              <a:t>A group of specialists in different fields encourage innovation and support the advantages of new ideas through research, development projects, business development and professional advice and consulting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3434" y="1473428"/>
            <a:ext cx="3731019" cy="248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05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64956"/>
            <a:ext cx="9144000" cy="554866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is-IS" sz="2400" dirty="0">
                <a:solidFill>
                  <a:srgbClr val="FF8000"/>
                </a:solidFill>
              </a:rPr>
              <a:t>T</a:t>
            </a:r>
            <a:r>
              <a:rPr lang="is-IS" sz="2400" dirty="0" err="1">
                <a:solidFill>
                  <a:srgbClr val="FF8000"/>
                </a:solidFill>
              </a:rPr>
              <a:t>he</a:t>
            </a:r>
            <a:r>
              <a:rPr lang="is-IS" sz="2400" dirty="0">
                <a:solidFill>
                  <a:srgbClr val="FF8000"/>
                </a:solidFill>
              </a:rPr>
              <a:t> partner of choice for diverse projects</a:t>
            </a: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>
          <a:xfrm>
            <a:off x="827584" y="3507854"/>
            <a:ext cx="7543800" cy="857250"/>
          </a:xfrm>
        </p:spPr>
        <p:txBody>
          <a:bodyPr/>
          <a:lstStyle/>
          <a:p>
            <a:pPr algn="ctr"/>
            <a:r>
              <a:rPr lang="is-IS" altLang="en-US" sz="2400" b="1"/>
              <a:t>Innovation Center Iceland</a:t>
            </a:r>
            <a:endParaRPr lang="is-IS" altLang="en-US" sz="2400"/>
          </a:p>
        </p:txBody>
      </p:sp>
      <p:pic>
        <p:nvPicPr>
          <p:cNvPr id="4" name="Picture 23">
            <a:extLst>
              <a:ext uri="{FF2B5EF4-FFF2-40B4-BE49-F238E27FC236}">
                <a16:creationId xmlns:a16="http://schemas.microsoft.com/office/drawing/2014/main" id="{AB0D371E-2113-BC46-82FE-B81FFFFBA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7511" y="438586"/>
            <a:ext cx="2743945" cy="180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40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3953992" cy="267462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is-IS" sz="4000" dirty="0">
                <a:solidFill>
                  <a:srgbClr val="FF8000"/>
                </a:solidFill>
              </a:rPr>
              <a:t>The partner of choice </a:t>
            </a:r>
            <a:br>
              <a:rPr lang="is-IS" sz="4000" dirty="0">
                <a:solidFill>
                  <a:srgbClr val="FF8000"/>
                </a:solidFill>
              </a:rPr>
            </a:br>
            <a:r>
              <a:rPr lang="is-IS" sz="4000" dirty="0">
                <a:solidFill>
                  <a:srgbClr val="FF8000"/>
                </a:solidFill>
              </a:rPr>
              <a:t>for diverse projects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altLang="en-US" sz="2400" b="1"/>
              <a:t>Innovation Center Iceland</a:t>
            </a:r>
            <a:endParaRPr lang="is-IS" altLang="en-US" sz="24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9297" y="190506"/>
            <a:ext cx="4298730" cy="286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91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68313" y="50800"/>
            <a:ext cx="7772400" cy="1143000"/>
          </a:xfrm>
        </p:spPr>
        <p:txBody>
          <a:bodyPr>
            <a:normAutofit/>
          </a:bodyPr>
          <a:lstStyle/>
          <a:p>
            <a:r>
              <a:rPr lang="en-US" altLang="en-US" sz="3600">
                <a:solidFill>
                  <a:srgbClr val="FF8000"/>
                </a:solidFill>
              </a:rPr>
              <a:t>Innovation Center Iceland</a:t>
            </a:r>
            <a:endParaRPr lang="en-US" altLang="en-US" sz="3600">
              <a:solidFill>
                <a:srgbClr val="ED7613"/>
              </a:solidFill>
            </a:endParaRP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490888" y="1635646"/>
            <a:ext cx="4569843" cy="2448866"/>
          </a:xfrm>
        </p:spPr>
        <p:txBody>
          <a:bodyPr>
            <a:normAutofit lnSpcReduction="10000"/>
          </a:bodyPr>
          <a:lstStyle/>
          <a:p>
            <a:r>
              <a:rPr lang="en-US" altLang="en-US"/>
              <a:t>A leading R&amp;D and business support institute in Iceland </a:t>
            </a:r>
          </a:p>
          <a:p>
            <a:endParaRPr lang="en-US" altLang="en-US"/>
          </a:p>
          <a:p>
            <a:r>
              <a:rPr lang="en-US" altLang="en-US"/>
              <a:t>Focus on R&amp;D, technology transfer, education, support for entrepreneurs and SMEs and consulting with the overall goal to </a:t>
            </a:r>
            <a:r>
              <a:rPr lang="en-US" altLang="en-US" b="1" i="1"/>
              <a:t>increase innovation, productivity and competitiveness!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645527"/>
            <a:ext cx="3381704" cy="253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47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684214" y="1409502"/>
            <a:ext cx="4061208" cy="274642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is-IS" altLang="en-US" i="1"/>
          </a:p>
          <a:p>
            <a:pPr marL="0" indent="0">
              <a:buNone/>
            </a:pPr>
            <a:r>
              <a:rPr lang="is-IS" altLang="en-US" b="1" i="1"/>
              <a:t>Core Activites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is-IS" altLang="en-US" i="1"/>
              <a:t>...</a:t>
            </a:r>
            <a:r>
              <a:rPr lang="is-IS" altLang="en-US"/>
              <a:t>research and consulting in d</a:t>
            </a:r>
            <a:r>
              <a:rPr lang="en-US" altLang="en-US"/>
              <a:t>iverse fields such as nanotechnology, renewable energy and concrete rheology. Projects include applied research and testing, basic research in key areas, consultation and technology transfer.</a:t>
            </a:r>
            <a:endParaRPr lang="is-IS" alt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77023" y="350345"/>
            <a:ext cx="8547551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1" baseline="0">
                <a:solidFill>
                  <a:schemeClr val="tx1">
                    <a:lumMod val="75000"/>
                    <a:lumOff val="2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is-IS" altLang="en-US" sz="3600">
                <a:solidFill>
                  <a:srgbClr val="FF8000"/>
                </a:solidFill>
                <a:latin typeface="Arial Regular"/>
              </a:rPr>
              <a:t>Technological Research and Consulting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8960" y="1560785"/>
            <a:ext cx="4025615" cy="268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37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77024" y="192689"/>
            <a:ext cx="7772400" cy="1143000"/>
          </a:xfrm>
        </p:spPr>
        <p:txBody>
          <a:bodyPr>
            <a:normAutofit/>
          </a:bodyPr>
          <a:lstStyle/>
          <a:p>
            <a:r>
              <a:rPr lang="is-IS" altLang="en-US" sz="3600">
                <a:solidFill>
                  <a:srgbClr val="FF8000"/>
                </a:solidFill>
              </a:rPr>
              <a:t>Innovation and Entrepreneur Service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683568" y="1419449"/>
            <a:ext cx="4156446" cy="2664469"/>
          </a:xfrm>
        </p:spPr>
        <p:txBody>
          <a:bodyPr/>
          <a:lstStyle/>
          <a:p>
            <a:pPr marL="0" indent="0">
              <a:buNone/>
            </a:pPr>
            <a:r>
              <a:rPr lang="is-IS" altLang="en-US" b="1" i="1"/>
              <a:t>Core Activities</a:t>
            </a:r>
            <a:endParaRPr lang="is-IS" altLang="en-US"/>
          </a:p>
          <a:p>
            <a:pPr marL="0" indent="0">
              <a:buNone/>
            </a:pPr>
            <a:r>
              <a:rPr lang="is-IS" altLang="en-US"/>
              <a:t>...</a:t>
            </a:r>
            <a:r>
              <a:rPr lang="en-US" altLang="en-US"/>
              <a:t>professional assistance to entrepreneurs in the start-up, growth and management of SMEs. Personal guidance, incubator centers, extensive internet information services, workshops, publication and courses</a:t>
            </a:r>
            <a:endParaRPr lang="is-I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497" y="1701381"/>
            <a:ext cx="3854814" cy="257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57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987574"/>
            <a:ext cx="5802209" cy="3821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51" y="3346450"/>
            <a:ext cx="50006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2" name="Group 53"/>
          <p:cNvGrpSpPr>
            <a:grpSpLocks/>
          </p:cNvGrpSpPr>
          <p:nvPr/>
        </p:nvGrpSpPr>
        <p:grpSpPr bwMode="auto">
          <a:xfrm>
            <a:off x="2843808" y="4415297"/>
            <a:ext cx="2214563" cy="695325"/>
            <a:chOff x="2643174" y="5500702"/>
            <a:chExt cx="2214578" cy="695744"/>
          </a:xfrm>
        </p:grpSpPr>
        <p:sp>
          <p:nvSpPr>
            <p:cNvPr id="4123" name="TextBox 44"/>
            <p:cNvSpPr txBox="1">
              <a:spLocks noChangeArrowheads="1"/>
            </p:cNvSpPr>
            <p:nvPr/>
          </p:nvSpPr>
          <p:spPr bwMode="auto">
            <a:xfrm>
              <a:off x="2643174" y="5858104"/>
              <a:ext cx="2214578" cy="338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s-IS" sz="1600">
                  <a:solidFill>
                    <a:srgbClr val="800000"/>
                  </a:solidFill>
                  <a:latin typeface="Arial Regular"/>
                  <a:ea typeface="ヒラギノ角ゴ Pro W3" pitchFamily="48" charset="-128"/>
                </a:rPr>
                <a:t>Vestmannaeyjar 2008</a:t>
              </a:r>
            </a:p>
          </p:txBody>
        </p:sp>
        <p:pic>
          <p:nvPicPr>
            <p:cNvPr id="7196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5500702"/>
              <a:ext cx="390525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02" name="TextBox 46"/>
          <p:cNvSpPr txBox="1">
            <a:spLocks noChangeArrowheads="1"/>
          </p:cNvSpPr>
          <p:nvPr/>
        </p:nvSpPr>
        <p:spPr bwMode="auto">
          <a:xfrm>
            <a:off x="2143126" y="3786189"/>
            <a:ext cx="14716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s-IS" sz="1600" dirty="0">
                <a:solidFill>
                  <a:srgbClr val="800000"/>
                </a:solidFill>
                <a:latin typeface="Arial Regular"/>
                <a:ea typeface="ヒラギノ角ゴ Pro W3" pitchFamily="48" charset="-128"/>
              </a:rPr>
              <a:t>Reykjavík</a:t>
            </a:r>
          </a:p>
        </p:txBody>
      </p:sp>
      <p:grpSp>
        <p:nvGrpSpPr>
          <p:cNvPr id="7175" name="Group 66"/>
          <p:cNvGrpSpPr>
            <a:grpSpLocks/>
          </p:cNvGrpSpPr>
          <p:nvPr/>
        </p:nvGrpSpPr>
        <p:grpSpPr bwMode="auto">
          <a:xfrm>
            <a:off x="4429126" y="1577976"/>
            <a:ext cx="2214563" cy="695325"/>
            <a:chOff x="4519047" y="2232205"/>
            <a:chExt cx="2214562" cy="695325"/>
          </a:xfrm>
        </p:grpSpPr>
        <p:pic>
          <p:nvPicPr>
            <p:cNvPr id="7191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0547" y="2232205"/>
              <a:ext cx="428622" cy="42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2" name="TextBox 43"/>
            <p:cNvSpPr txBox="1">
              <a:spLocks noChangeArrowheads="1"/>
            </p:cNvSpPr>
            <p:nvPr/>
          </p:nvSpPr>
          <p:spPr bwMode="auto">
            <a:xfrm>
              <a:off x="4519047" y="2589180"/>
              <a:ext cx="2214562" cy="338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Lucida Grande" charset="0"/>
                  <a:ea typeface="ヒラギノ角ゴ Pro W3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Lucida Grande" charset="0"/>
                  <a:ea typeface="ヒラギノ角ゴ Pro W3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Lucida Grande" charset="0"/>
                  <a:ea typeface="ヒラギノ角ゴ Pro W3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Lucida Grande" charset="0"/>
                  <a:ea typeface="ヒラギノ角ゴ Pro W3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Lucida Grande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Lucida Grande" charset="0"/>
                  <a:ea typeface="ヒラギノ角ゴ Pro W3" charset="-128"/>
                </a:defRPr>
              </a:lvl9pPr>
            </a:lstStyle>
            <a:p>
              <a:r>
                <a:rPr lang="is-IS" altLang="en-US" sz="1600">
                  <a:solidFill>
                    <a:srgbClr val="800000"/>
                  </a:solidFill>
                </a:rPr>
                <a:t>Akureyri 2002                          </a:t>
              </a:r>
            </a:p>
          </p:txBody>
        </p:sp>
      </p:grpSp>
      <p:grpSp>
        <p:nvGrpSpPr>
          <p:cNvPr id="7176" name="Group 58"/>
          <p:cNvGrpSpPr>
            <a:grpSpLocks/>
          </p:cNvGrpSpPr>
          <p:nvPr/>
        </p:nvGrpSpPr>
        <p:grpSpPr bwMode="auto">
          <a:xfrm>
            <a:off x="1907704" y="1491630"/>
            <a:ext cx="2214563" cy="838200"/>
            <a:chOff x="1214414" y="1708643"/>
            <a:chExt cx="2214578" cy="838673"/>
          </a:xfrm>
        </p:grpSpPr>
        <p:pic>
          <p:nvPicPr>
            <p:cNvPr id="7189" name="Picture 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3024" y="1708643"/>
              <a:ext cx="423863" cy="458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8" name="TextBox 45"/>
            <p:cNvSpPr txBox="1">
              <a:spLocks noChangeArrowheads="1"/>
            </p:cNvSpPr>
            <p:nvPr/>
          </p:nvSpPr>
          <p:spPr bwMode="auto">
            <a:xfrm>
              <a:off x="1214414" y="2208987"/>
              <a:ext cx="2214578" cy="338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s-IS" sz="1600">
                  <a:solidFill>
                    <a:srgbClr val="800000"/>
                  </a:solidFill>
                  <a:latin typeface="Arial Regular"/>
                  <a:ea typeface="ヒラギノ角ゴ Pro W3" pitchFamily="48" charset="-128"/>
                </a:rPr>
                <a:t>Ísafjörður 2007</a:t>
              </a:r>
            </a:p>
          </p:txBody>
        </p:sp>
      </p:grpSp>
      <p:sp>
        <p:nvSpPr>
          <p:cNvPr id="71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14375" y="-165100"/>
            <a:ext cx="8429625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is-IS" altLang="en-US" sz="3600" b="1">
                <a:solidFill>
                  <a:srgbClr val="FF8000"/>
                </a:solidFill>
              </a:rPr>
              <a:t>Over 90 employees in 6 locations</a:t>
            </a:r>
          </a:p>
        </p:txBody>
      </p:sp>
      <p:sp>
        <p:nvSpPr>
          <p:cNvPr id="7178" name="Rectangle 4"/>
          <p:cNvSpPr>
            <a:spLocks noChangeArrowheads="1"/>
          </p:cNvSpPr>
          <p:nvPr/>
        </p:nvSpPr>
        <p:spPr bwMode="auto">
          <a:xfrm>
            <a:off x="4022725" y="1954214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9pPr>
          </a:lstStyle>
          <a:p>
            <a:endParaRPr lang="is-IS" altLang="en-US"/>
          </a:p>
        </p:txBody>
      </p:sp>
      <p:sp>
        <p:nvSpPr>
          <p:cNvPr id="7179" name="Rectangle 66"/>
          <p:cNvSpPr>
            <a:spLocks noChangeArrowheads="1"/>
          </p:cNvSpPr>
          <p:nvPr/>
        </p:nvSpPr>
        <p:spPr bwMode="auto">
          <a:xfrm>
            <a:off x="8001001" y="560389"/>
            <a:ext cx="785813" cy="714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 charset="0"/>
                <a:ea typeface="ヒラギノ角ゴ Pro W3" charset="-128"/>
              </a:defRPr>
            </a:lvl9pPr>
          </a:lstStyle>
          <a:p>
            <a:endParaRPr lang="is-IS" altLang="en-US"/>
          </a:p>
        </p:txBody>
      </p:sp>
      <p:grpSp>
        <p:nvGrpSpPr>
          <p:cNvPr id="7181" name="Group 67"/>
          <p:cNvGrpSpPr>
            <a:grpSpLocks/>
          </p:cNvGrpSpPr>
          <p:nvPr/>
        </p:nvGrpSpPr>
        <p:grpSpPr bwMode="auto">
          <a:xfrm>
            <a:off x="3086101" y="1233489"/>
            <a:ext cx="2214563" cy="909637"/>
            <a:chOff x="3143240" y="1876419"/>
            <a:chExt cx="2214562" cy="909641"/>
          </a:xfrm>
        </p:grpSpPr>
        <p:pic>
          <p:nvPicPr>
            <p:cNvPr id="7185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508" y="1876419"/>
              <a:ext cx="428622" cy="42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4" name="TextBox 43"/>
            <p:cNvSpPr txBox="1">
              <a:spLocks noChangeArrowheads="1"/>
            </p:cNvSpPr>
            <p:nvPr/>
          </p:nvSpPr>
          <p:spPr bwMode="auto">
            <a:xfrm>
              <a:off x="3143240" y="2201857"/>
              <a:ext cx="2214562" cy="584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s-IS" sz="1600" dirty="0">
                  <a:solidFill>
                    <a:srgbClr val="00B050"/>
                  </a:solidFill>
                  <a:latin typeface="Arial Regular"/>
                  <a:ea typeface="ヒラギノ角ゴ Pro W3" pitchFamily="48" charset="-128"/>
                </a:rPr>
                <a:t>Sauðárkrókur </a:t>
              </a:r>
            </a:p>
            <a:p>
              <a:pPr>
                <a:defRPr/>
              </a:pPr>
              <a:r>
                <a:rPr lang="is-IS" sz="1600" dirty="0">
                  <a:solidFill>
                    <a:srgbClr val="00B050"/>
                  </a:solidFill>
                  <a:latin typeface="Arial Regular"/>
                  <a:ea typeface="ヒラギノ角ゴ Pro W3" pitchFamily="48" charset="-128"/>
                </a:rPr>
                <a:t>             2009                   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3937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3C8681F-A4BB-5046-A6C2-7D676E1AA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39"/>
            <a:ext cx="9144000" cy="4978400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263A88F-897C-6046-9CD1-C05C86995FEF}"/>
              </a:ext>
            </a:extLst>
          </p:cNvPr>
          <p:cNvSpPr/>
          <p:nvPr/>
        </p:nvSpPr>
        <p:spPr>
          <a:xfrm>
            <a:off x="1811319" y="3423895"/>
            <a:ext cx="1257300" cy="1247119"/>
          </a:xfrm>
          <a:prstGeom prst="roundRect">
            <a:avLst>
              <a:gd name="adj" fmla="val 0"/>
            </a:avLst>
          </a:prstGeom>
          <a:solidFill>
            <a:srgbClr val="A5A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C7DD45D-2445-8D4A-8E6F-9E94EEE76D2D}"/>
              </a:ext>
            </a:extLst>
          </p:cNvPr>
          <p:cNvSpPr/>
          <p:nvPr/>
        </p:nvSpPr>
        <p:spPr>
          <a:xfrm>
            <a:off x="3262929" y="3458186"/>
            <a:ext cx="1255731" cy="1153206"/>
          </a:xfrm>
          <a:prstGeom prst="roundRect">
            <a:avLst>
              <a:gd name="adj" fmla="val 0"/>
            </a:avLst>
          </a:prstGeom>
          <a:solidFill>
            <a:srgbClr val="A5A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2B15D87-59E7-C84D-834F-3AE0524F51F0}"/>
              </a:ext>
            </a:extLst>
          </p:cNvPr>
          <p:cNvSpPr/>
          <p:nvPr/>
        </p:nvSpPr>
        <p:spPr>
          <a:xfrm>
            <a:off x="4692694" y="3414522"/>
            <a:ext cx="1294374" cy="1153206"/>
          </a:xfrm>
          <a:prstGeom prst="roundRect">
            <a:avLst>
              <a:gd name="adj" fmla="val 0"/>
            </a:avLst>
          </a:prstGeom>
          <a:solidFill>
            <a:srgbClr val="A5A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DE1F558-EE69-B04D-98C0-514F7385C48F}"/>
              </a:ext>
            </a:extLst>
          </p:cNvPr>
          <p:cNvSpPr/>
          <p:nvPr/>
        </p:nvSpPr>
        <p:spPr>
          <a:xfrm>
            <a:off x="6170631" y="3461995"/>
            <a:ext cx="1255731" cy="1153206"/>
          </a:xfrm>
          <a:prstGeom prst="roundRect">
            <a:avLst>
              <a:gd name="adj" fmla="val 0"/>
            </a:avLst>
          </a:prstGeom>
          <a:solidFill>
            <a:srgbClr val="335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A3B747D-6B9C-964D-87C1-F63A30600913}"/>
              </a:ext>
            </a:extLst>
          </p:cNvPr>
          <p:cNvSpPr/>
          <p:nvPr/>
        </p:nvSpPr>
        <p:spPr>
          <a:xfrm>
            <a:off x="7616862" y="3454375"/>
            <a:ext cx="1255731" cy="1153206"/>
          </a:xfrm>
          <a:prstGeom prst="roundRect">
            <a:avLst>
              <a:gd name="adj" fmla="val 0"/>
            </a:avLst>
          </a:prstGeom>
          <a:solidFill>
            <a:srgbClr val="335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International Division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2994113-B0EC-FE4B-A693-F05BBD1E0444}"/>
              </a:ext>
            </a:extLst>
          </p:cNvPr>
          <p:cNvSpPr/>
          <p:nvPr/>
        </p:nvSpPr>
        <p:spPr>
          <a:xfrm>
            <a:off x="6223971" y="2529839"/>
            <a:ext cx="2628116" cy="622047"/>
          </a:xfrm>
          <a:prstGeom prst="roundRect">
            <a:avLst>
              <a:gd name="adj" fmla="val 0"/>
            </a:avLst>
          </a:prstGeom>
          <a:solidFill>
            <a:srgbClr val="335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7AD618-CDED-1342-B020-A949DC11CD22}"/>
              </a:ext>
            </a:extLst>
          </p:cNvPr>
          <p:cNvSpPr/>
          <p:nvPr/>
        </p:nvSpPr>
        <p:spPr>
          <a:xfrm>
            <a:off x="1670349" y="3573125"/>
            <a:ext cx="15621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Arial Regular"/>
              </a:rPr>
              <a:t>Materials, </a:t>
            </a:r>
          </a:p>
          <a:p>
            <a:pPr algn="ctr"/>
            <a:r>
              <a:rPr lang="en-US" sz="1600">
                <a:solidFill>
                  <a:schemeClr val="bg1"/>
                </a:solidFill>
                <a:latin typeface="Arial Regular"/>
              </a:rPr>
              <a:t>Biotech &amp;</a:t>
            </a:r>
            <a:br>
              <a:rPr lang="en-US" sz="1600">
                <a:solidFill>
                  <a:schemeClr val="bg1"/>
                </a:solidFill>
                <a:latin typeface="Arial Regular"/>
              </a:rPr>
            </a:br>
            <a:r>
              <a:rPr lang="en-US" sz="1600">
                <a:solidFill>
                  <a:schemeClr val="bg1"/>
                </a:solidFill>
                <a:latin typeface="Arial Regular"/>
              </a:rPr>
              <a:t>Energy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965D165-06C4-7C47-81F5-CF49B9B413CA}"/>
              </a:ext>
            </a:extLst>
          </p:cNvPr>
          <p:cNvSpPr/>
          <p:nvPr/>
        </p:nvSpPr>
        <p:spPr>
          <a:xfrm>
            <a:off x="249219" y="3682975"/>
            <a:ext cx="1421130" cy="713765"/>
          </a:xfrm>
          <a:prstGeom prst="roundRect">
            <a:avLst>
              <a:gd name="adj" fmla="val 0"/>
            </a:avLst>
          </a:prstGeom>
          <a:solidFill>
            <a:srgbClr val="9394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92669" y="1132237"/>
            <a:ext cx="1479431" cy="292388"/>
          </a:xfrm>
          <a:prstGeom prst="rect">
            <a:avLst/>
          </a:prstGeom>
          <a:solidFill>
            <a:srgbClr val="F3742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z="1300">
                <a:latin typeface="Arial Regular"/>
              </a:rPr>
              <a:t>Director General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51476" y="1664284"/>
            <a:ext cx="2003804" cy="307777"/>
          </a:xfrm>
          <a:prstGeom prst="rect">
            <a:avLst/>
          </a:prstGeom>
          <a:solidFill>
            <a:srgbClr val="F3742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1400">
                <a:latin typeface="Arial Regular"/>
              </a:rPr>
              <a:t>Managing Director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15294" y="1128062"/>
            <a:ext cx="1493091" cy="314354"/>
          </a:xfrm>
          <a:prstGeom prst="rect">
            <a:avLst/>
          </a:prstGeom>
          <a:solidFill>
            <a:srgbClr val="F3742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 Regular"/>
              </a:rPr>
              <a:t>Advisory Board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42349" y="3682974"/>
            <a:ext cx="1137788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1400">
                <a:latin typeface="Arial Regular"/>
              </a:rPr>
              <a:t>Entrepreneurs &amp; </a:t>
            </a:r>
            <a:br>
              <a:rPr lang="en-US" sz="1400">
                <a:latin typeface="Arial Regular"/>
              </a:rPr>
            </a:br>
            <a:r>
              <a:rPr lang="en-US" sz="1400">
                <a:latin typeface="Arial Regular"/>
              </a:rPr>
              <a:t>SMEs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18588" y="3600580"/>
            <a:ext cx="1106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1600">
                <a:latin typeface="Arial Regular"/>
              </a:rPr>
              <a:t>Chemical</a:t>
            </a:r>
            <a:br>
              <a:rPr lang="en-US" sz="1600">
                <a:latin typeface="Arial Regular"/>
              </a:rPr>
            </a:br>
            <a:r>
              <a:rPr lang="en-US" sz="1600">
                <a:latin typeface="Arial Regular"/>
              </a:rPr>
              <a:t>Analysis</a:t>
            </a:r>
          </a:p>
          <a:p>
            <a:pPr algn="ctr"/>
            <a:endParaRPr lang="en-US" sz="1600">
              <a:latin typeface="Arial Regular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FB269D2-240B-2844-99D3-0CFC6C38B962}"/>
              </a:ext>
            </a:extLst>
          </p:cNvPr>
          <p:cNvSpPr/>
          <p:nvPr/>
        </p:nvSpPr>
        <p:spPr>
          <a:xfrm>
            <a:off x="259902" y="3682975"/>
            <a:ext cx="13875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Arial Regular"/>
              </a:rPr>
              <a:t>HR &amp;</a:t>
            </a:r>
          </a:p>
          <a:p>
            <a:pPr algn="ctr"/>
            <a:r>
              <a:rPr lang="en-US" sz="1600">
                <a:solidFill>
                  <a:schemeClr val="bg1"/>
                </a:solidFill>
                <a:latin typeface="Arial Regular"/>
              </a:rPr>
              <a:t>Marketing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DDF519D-ED48-4E49-BD84-A36F203F37D8}"/>
              </a:ext>
            </a:extLst>
          </p:cNvPr>
          <p:cNvSpPr/>
          <p:nvPr/>
        </p:nvSpPr>
        <p:spPr>
          <a:xfrm>
            <a:off x="3259119" y="3682974"/>
            <a:ext cx="1230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Arial Regular"/>
              </a:rPr>
              <a:t>Building</a:t>
            </a:r>
          </a:p>
          <a:p>
            <a:pPr algn="ctr"/>
            <a:r>
              <a:rPr lang="en-US" sz="1600">
                <a:solidFill>
                  <a:schemeClr val="bg1"/>
                </a:solidFill>
                <a:latin typeface="Arial Regular"/>
              </a:rPr>
              <a:t>Research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8647688-9826-9F4B-85D9-5F0F66B79146}"/>
              </a:ext>
            </a:extLst>
          </p:cNvPr>
          <p:cNvSpPr/>
          <p:nvPr/>
        </p:nvSpPr>
        <p:spPr>
          <a:xfrm>
            <a:off x="3573298" y="240288"/>
            <a:ext cx="2105441" cy="556999"/>
          </a:xfrm>
          <a:prstGeom prst="roundRect">
            <a:avLst/>
          </a:prstGeom>
          <a:solidFill>
            <a:srgbClr val="F37420"/>
          </a:solidFill>
          <a:ln w="476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436741" y="349853"/>
            <a:ext cx="23785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z="1600">
                <a:latin typeface="Arial Regular"/>
              </a:rPr>
              <a:t>Minister of Innovation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4B9D4F-F904-3D41-91DD-93EED176E61C}"/>
              </a:ext>
            </a:extLst>
          </p:cNvPr>
          <p:cNvSpPr txBox="1"/>
          <p:nvPr/>
        </p:nvSpPr>
        <p:spPr>
          <a:xfrm>
            <a:off x="6422736" y="2542841"/>
            <a:ext cx="2230586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1600">
                <a:latin typeface="Arial Regular"/>
              </a:rPr>
              <a:t>Innovation and Startup Services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46001253-D966-5A47-AFF9-0C0A49E3F87D}"/>
              </a:ext>
            </a:extLst>
          </p:cNvPr>
          <p:cNvSpPr/>
          <p:nvPr/>
        </p:nvSpPr>
        <p:spPr>
          <a:xfrm>
            <a:off x="1883036" y="2520707"/>
            <a:ext cx="4045579" cy="613482"/>
          </a:xfrm>
          <a:prstGeom prst="roundRect">
            <a:avLst>
              <a:gd name="adj" fmla="val 0"/>
            </a:avLst>
          </a:prstGeom>
          <a:solidFill>
            <a:srgbClr val="BBBC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DF82662-2FAA-A740-9FC3-86824E463CA4}"/>
              </a:ext>
            </a:extLst>
          </p:cNvPr>
          <p:cNvSpPr/>
          <p:nvPr/>
        </p:nvSpPr>
        <p:spPr>
          <a:xfrm>
            <a:off x="2026920" y="2557033"/>
            <a:ext cx="36518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Arial Regular"/>
              </a:rPr>
              <a:t>Icelandic Technological </a:t>
            </a:r>
          </a:p>
          <a:p>
            <a:pPr algn="ctr"/>
            <a:r>
              <a:rPr lang="en-US" sz="1600">
                <a:solidFill>
                  <a:schemeClr val="bg1"/>
                </a:solidFill>
                <a:latin typeface="Arial Regular"/>
              </a:rPr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209296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E14FEC-6B86-C846-AAF0-FB7753456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43" y="809191"/>
            <a:ext cx="7053943" cy="38950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237A95-D175-F04D-896D-203191FB5657}"/>
              </a:ext>
            </a:extLst>
          </p:cNvPr>
          <p:cNvSpPr txBox="1"/>
          <p:nvPr/>
        </p:nvSpPr>
        <p:spPr>
          <a:xfrm>
            <a:off x="2286000" y="141514"/>
            <a:ext cx="5395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Board of Managing Directors</a:t>
            </a:r>
          </a:p>
        </p:txBody>
      </p:sp>
    </p:spTree>
    <p:extLst>
      <p:ext uri="{BB962C8B-B14F-4D97-AF65-F5344CB8AC3E}">
        <p14:creationId xmlns:p14="http://schemas.microsoft.com/office/powerpoint/2010/main" val="130035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68313" y="224972"/>
            <a:ext cx="8509930" cy="896257"/>
          </a:xfrm>
        </p:spPr>
        <p:txBody>
          <a:bodyPr>
            <a:normAutofit/>
          </a:bodyPr>
          <a:lstStyle/>
          <a:p>
            <a:r>
              <a:rPr lang="is-IS" altLang="en-US" sz="3600">
                <a:solidFill>
                  <a:srgbClr val="FF8000"/>
                </a:solidFill>
              </a:rPr>
              <a:t>Technological Research and consulting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577170" y="1197429"/>
            <a:ext cx="4635084" cy="3236187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en-US" sz="1800"/>
              <a:t>Applied research projects and consultation in the fields of building and structures, production, biotechnology, materials, chemical analysis, environmental and energy</a:t>
            </a:r>
          </a:p>
          <a:p>
            <a:pPr>
              <a:lnSpc>
                <a:spcPct val="110000"/>
              </a:lnSpc>
            </a:pPr>
            <a:r>
              <a:rPr lang="en-US" altLang="en-US" sz="1800"/>
              <a:t>Valuable experience of collaborating with businesses on the development of new technology, products and services</a:t>
            </a:r>
          </a:p>
          <a:p>
            <a:pPr>
              <a:lnSpc>
                <a:spcPct val="110000"/>
              </a:lnSpc>
            </a:pPr>
            <a:r>
              <a:rPr lang="en-US" altLang="en-US" sz="1800"/>
              <a:t>Contractual services of various kind; tests and analysis</a:t>
            </a:r>
            <a:endParaRPr lang="is-IS" altLang="en-US" sz="18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254" y="1821668"/>
            <a:ext cx="3765989" cy="251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3799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CI_kynning_16_9_2016" id="{822BE49D-F700-B049-A7CF-91CFE4B167B1}" vid="{8F3F37C2-D364-4548-B519-308C7962C1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ICI_kynning_16_9_2016</Template>
  <TotalTime>107</TotalTime>
  <Words>527</Words>
  <Application>Microsoft Macintosh PowerPoint</Application>
  <PresentationFormat>On-screen Show (16:9)</PresentationFormat>
  <Paragraphs>77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ヒラギノ角ゴ Pro W3</vt:lpstr>
      <vt:lpstr>Arial</vt:lpstr>
      <vt:lpstr>Arial Hebrew Light</vt:lpstr>
      <vt:lpstr>Arial Regular</vt:lpstr>
      <vt:lpstr>Calibri</vt:lpstr>
      <vt:lpstr>Lucida Grande</vt:lpstr>
      <vt:lpstr>Myriad Pro</vt:lpstr>
      <vt:lpstr>Retrospect</vt:lpstr>
      <vt:lpstr> </vt:lpstr>
      <vt:lpstr>The partner of choice  for diverse projects</vt:lpstr>
      <vt:lpstr>Innovation Center Iceland</vt:lpstr>
      <vt:lpstr>PowerPoint Presentation</vt:lpstr>
      <vt:lpstr>Innovation and Entrepreneur Service</vt:lpstr>
      <vt:lpstr>Over 90 employees in 6 locations</vt:lpstr>
      <vt:lpstr>PowerPoint Presentation</vt:lpstr>
      <vt:lpstr>PowerPoint Presentation</vt:lpstr>
      <vt:lpstr>Technological Research and consulting</vt:lpstr>
      <vt:lpstr>Building Research and Rheocenter</vt:lpstr>
      <vt:lpstr> Entrepreneurs and SME services</vt:lpstr>
      <vt:lpstr>Entrepreneurs and SME services</vt:lpstr>
      <vt:lpstr>ICI Incubator Centers</vt:lpstr>
      <vt:lpstr>Interplay of research and support </vt:lpstr>
      <vt:lpstr>The partner of choice for diverse projects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Fjalar Sigurðarson</dc:creator>
  <cp:lastModifiedBy>Fjalar Sigurðarson</cp:lastModifiedBy>
  <cp:revision>23</cp:revision>
  <dcterms:created xsi:type="dcterms:W3CDTF">2017-05-12T12:33:20Z</dcterms:created>
  <dcterms:modified xsi:type="dcterms:W3CDTF">2018-04-30T14:06:50Z</dcterms:modified>
</cp:coreProperties>
</file>