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725" r:id="rId3"/>
    <p:sldId id="469" r:id="rId4"/>
    <p:sldId id="726" r:id="rId5"/>
    <p:sldId id="724" r:id="rId6"/>
    <p:sldId id="495" r:id="rId7"/>
    <p:sldId id="264" r:id="rId8"/>
    <p:sldId id="734" r:id="rId9"/>
    <p:sldId id="728" r:id="rId10"/>
    <p:sldId id="732" r:id="rId11"/>
    <p:sldId id="731" r:id="rId12"/>
    <p:sldId id="737" r:id="rId1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321"/>
    <a:srgbClr val="E46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4"/>
    <p:restoredTop sz="80952"/>
  </p:normalViewPr>
  <p:slideViewPr>
    <p:cSldViewPr snapToObjects="1" showGuides="1">
      <p:cViewPr varScale="1">
        <p:scale>
          <a:sx n="118" d="100"/>
          <a:sy n="118" d="100"/>
        </p:scale>
        <p:origin x="1880" y="184"/>
      </p:cViewPr>
      <p:guideLst>
        <p:guide orient="horz" pos="176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A5181-DC3A-D44F-8B4A-4AB286D6D3C9}" type="datetimeFigureOut"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03360-25AE-A649-8952-9BB006B6290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4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Almenn kynning </a:t>
            </a:r>
            <a:r>
              <a:rPr lang="is-I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á Nýsköpunarmiðstöð Íslands</a:t>
            </a:r>
            <a:endParaRPr lang="is-I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03360-25AE-A649-8952-9BB006B62900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78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03360-25AE-A649-8952-9BB006B6290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03360-25AE-A649-8952-9BB006B6290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29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03360-25AE-A649-8952-9BB006B6290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49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Handrit að starfseminni – búið að pakka öllu inn.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9657C-A55E-461C-85E3-7093FCAC0A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010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s-IS" altLang="is-I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pitchFamily="48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</a:pPr>
            <a:fld id="{27EB3AE7-0E95-4014-8EED-D228A316CFC1}" type="slidenum">
              <a:rPr lang="en-US" altLang="is-IS" smtClean="0"/>
              <a:pPr>
                <a:spcBef>
                  <a:spcPct val="0"/>
                </a:spcBef>
              </a:pPr>
              <a:t>5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662506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9657C-A55E-461C-85E3-7093FCAC0A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47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03360-25AE-A649-8952-9BB006B6290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4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03360-25AE-A649-8952-9BB006B6290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03360-25AE-A649-8952-9BB006B62900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3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03360-25AE-A649-8952-9BB006B6290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glæ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632460"/>
            <a:ext cx="7543800" cy="29718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  <a:latin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713018"/>
            <a:ext cx="7543800" cy="952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Myriad Pro" charset="0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Myriad Pro" charset="0"/>
              </a:defRPr>
            </a:lvl1pPr>
          </a:lstStyle>
          <a:p>
            <a:fld id="{4BDF68E2-58F2-4D09-BE8B-E3BD06533059}" type="datetimeFigureOut">
              <a:rPr lang="en-US" dirty="0"/>
              <a:pPr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Myriad Pro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Myriad Pro" charset="0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80" y="7129349"/>
            <a:ext cx="1478280" cy="403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80" y="7298682"/>
            <a:ext cx="1478280" cy="4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7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Mynd og mynda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" y="4095899"/>
            <a:ext cx="9141619" cy="1619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229100"/>
            <a:ext cx="7589520" cy="68580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2"/>
            <a:ext cx="9143989" cy="409589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4922520"/>
            <a:ext cx="7589520" cy="4953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7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texti í 90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51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ill 90˚og texti 90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5650"/>
            <a:ext cx="1971675" cy="479785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45649"/>
            <a:ext cx="5800725" cy="4797850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8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inni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skip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632460"/>
            <a:ext cx="7543800" cy="297180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710940"/>
            <a:ext cx="7543800" cy="952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6195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04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eir dál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38837"/>
            <a:ext cx="7543800" cy="12089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538112"/>
            <a:ext cx="3703320" cy="3352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38116"/>
            <a:ext cx="3703320" cy="33527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 - punktar hlið við hli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38837"/>
            <a:ext cx="7543800" cy="12089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38378"/>
            <a:ext cx="3703320" cy="613569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151945"/>
            <a:ext cx="3703320" cy="27389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538378"/>
            <a:ext cx="3703320" cy="613569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151945"/>
            <a:ext cx="3703320" cy="27389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ill eingön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9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óm með fæ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7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altó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6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Hliðardá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" y="0"/>
            <a:ext cx="3078059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5299"/>
            <a:ext cx="2400300" cy="1905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41" y="609600"/>
            <a:ext cx="5009393" cy="4381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438402"/>
            <a:ext cx="2400300" cy="281593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8" y="5383157"/>
            <a:ext cx="1963883" cy="304271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5383157"/>
            <a:ext cx="3486150" cy="304271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4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93" y="5280067"/>
            <a:ext cx="9144001" cy="4364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38837"/>
            <a:ext cx="7543800" cy="12089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538112"/>
            <a:ext cx="7543801" cy="3352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641" y="5383157"/>
            <a:ext cx="134552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98624D31-43A5-475A-80CF-332C9F6DCF35}" type="datetimeFigureOut">
              <a:rPr lang="en-US" dirty="0"/>
              <a:pPr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3" y="5383157"/>
            <a:ext cx="361710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8" y="5383157"/>
            <a:ext cx="98401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70" y="5355583"/>
            <a:ext cx="1046762" cy="2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21.svg"/><Relationship Id="rId4" Type="http://schemas.openxmlformats.org/officeDocument/2006/relationships/image" Target="../media/image27.jpeg"/><Relationship Id="rId9" Type="http://schemas.openxmlformats.org/officeDocument/2006/relationships/image" Target="../media/image20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bridge&#10;&#10;Description automatically generated">
            <a:extLst>
              <a:ext uri="{FF2B5EF4-FFF2-40B4-BE49-F238E27FC236}">
                <a16:creationId xmlns:a16="http://schemas.microsoft.com/office/drawing/2014/main" id="{0B2DCA09-A978-5B42-9115-B565B559AE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2"/>
            <a:ext cx="8572500" cy="5715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11560" y="553244"/>
            <a:ext cx="7920880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1" baseline="0">
                <a:solidFill>
                  <a:schemeClr val="tx1">
                    <a:lumMod val="85000"/>
                    <a:lumOff val="1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algn="ctr"/>
            <a:endParaRPr lang="is-I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82700" y="991338"/>
            <a:ext cx="2428125" cy="99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656358-B665-BD47-882D-2B953593E0FD}"/>
              </a:ext>
            </a:extLst>
          </p:cNvPr>
          <p:cNvSpPr txBox="1"/>
          <p:nvPr/>
        </p:nvSpPr>
        <p:spPr>
          <a:xfrm>
            <a:off x="726863" y="4872957"/>
            <a:ext cx="1334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E46B2A"/>
                </a:solidFill>
                <a:latin typeface="+mj-lt"/>
              </a:rPr>
              <a:t>   Sköpun</a:t>
            </a:r>
          </a:p>
        </p:txBody>
      </p:sp>
      <p:pic>
        <p:nvPicPr>
          <p:cNvPr id="8" name="Graphic 127" descr="Circular flowchart">
            <a:extLst>
              <a:ext uri="{FF2B5EF4-FFF2-40B4-BE49-F238E27FC236}">
                <a16:creationId xmlns:a16="http://schemas.microsoft.com/office/drawing/2014/main" id="{AC8B80C6-0EEC-0349-8501-E02AA9C19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3888" y="4780077"/>
            <a:ext cx="599372" cy="597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126" descr="Back RTL">
            <a:extLst>
              <a:ext uri="{FF2B5EF4-FFF2-40B4-BE49-F238E27FC236}">
                <a16:creationId xmlns:a16="http://schemas.microsoft.com/office/drawing/2014/main" id="{A4EEFEA8-538A-9D48-B36B-99933F9A4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94078" y="4780077"/>
            <a:ext cx="599372" cy="597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134" descr="Lightbulb and gear">
            <a:extLst>
              <a:ext uri="{FF2B5EF4-FFF2-40B4-BE49-F238E27FC236}">
                <a16:creationId xmlns:a16="http://schemas.microsoft.com/office/drawing/2014/main" id="{45C8AF6B-C40C-D34C-922D-2305D7217A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9996" y="4821698"/>
            <a:ext cx="496147" cy="494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D67FE9-0E14-6B4F-A55D-22D16BA06C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55"/>
          <a:stretch/>
        </p:blipFill>
        <p:spPr>
          <a:xfrm>
            <a:off x="3779912" y="0"/>
            <a:ext cx="5616624" cy="571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63E830-94B5-DD41-9E65-C2AB79395C27}"/>
              </a:ext>
            </a:extLst>
          </p:cNvPr>
          <p:cNvSpPr txBox="1"/>
          <p:nvPr/>
        </p:nvSpPr>
        <p:spPr>
          <a:xfrm>
            <a:off x="2236493" y="4872957"/>
            <a:ext cx="153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E46B2A"/>
                </a:solidFill>
                <a:latin typeface="+mj-lt"/>
              </a:rPr>
              <a:t>Snerpa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C93E8D-DAB8-2542-8045-50DD8706FBB0}"/>
              </a:ext>
            </a:extLst>
          </p:cNvPr>
          <p:cNvSpPr txBox="1"/>
          <p:nvPr/>
        </p:nvSpPr>
        <p:spPr>
          <a:xfrm>
            <a:off x="3945871" y="4872957"/>
            <a:ext cx="1334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E46B2A"/>
                </a:solidFill>
                <a:latin typeface="+mj-lt"/>
              </a:rPr>
              <a:t>Samstarf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373D5EE-40B4-1C4A-A6D2-82C03C488F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966" y="1165312"/>
            <a:ext cx="2916446" cy="18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or, indoor, person, wall&#10;&#10;Description automatically generated">
            <a:extLst>
              <a:ext uri="{FF2B5EF4-FFF2-40B4-BE49-F238E27FC236}">
                <a16:creationId xmlns:a16="http://schemas.microsoft.com/office/drawing/2014/main" id="{E531E262-D0B1-A34A-88F7-7490D5725F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48"/>
            <a:ext cx="7242328" cy="5718948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B020E36E-15A4-7F4E-B3FA-6604E9210C27}"/>
              </a:ext>
            </a:extLst>
          </p:cNvPr>
          <p:cNvSpPr>
            <a:spLocks/>
          </p:cNvSpPr>
          <p:nvPr/>
        </p:nvSpPr>
        <p:spPr>
          <a:xfrm>
            <a:off x="3680799" y="0"/>
            <a:ext cx="5725683" cy="5718948"/>
          </a:xfrm>
          <a:custGeom>
            <a:avLst/>
            <a:gdLst>
              <a:gd name="connsiteX0" fmla="*/ 0 w 6652591"/>
              <a:gd name="connsiteY0" fmla="*/ 0 h 6912399"/>
              <a:gd name="connsiteX1" fmla="*/ 6652591 w 6652591"/>
              <a:gd name="connsiteY1" fmla="*/ 0 h 6912399"/>
              <a:gd name="connsiteX2" fmla="*/ 6652591 w 6652591"/>
              <a:gd name="connsiteY2" fmla="*/ 6912399 h 6912399"/>
              <a:gd name="connsiteX3" fmla="*/ 0 w 6652591"/>
              <a:gd name="connsiteY3" fmla="*/ 6912399 h 6912399"/>
              <a:gd name="connsiteX4" fmla="*/ 0 w 6652591"/>
              <a:gd name="connsiteY4" fmla="*/ 0 h 6912399"/>
              <a:gd name="connsiteX0" fmla="*/ 0 w 9687339"/>
              <a:gd name="connsiteY0" fmla="*/ 0 h 6912399"/>
              <a:gd name="connsiteX1" fmla="*/ 9687339 w 9687339"/>
              <a:gd name="connsiteY1" fmla="*/ 0 h 6912399"/>
              <a:gd name="connsiteX2" fmla="*/ 9687339 w 9687339"/>
              <a:gd name="connsiteY2" fmla="*/ 6912399 h 6912399"/>
              <a:gd name="connsiteX3" fmla="*/ 3034748 w 9687339"/>
              <a:gd name="connsiteY3" fmla="*/ 6912399 h 6912399"/>
              <a:gd name="connsiteX4" fmla="*/ 0 w 9687339"/>
              <a:gd name="connsiteY4" fmla="*/ 0 h 691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87339" h="6912399">
                <a:moveTo>
                  <a:pt x="0" y="0"/>
                </a:moveTo>
                <a:lnTo>
                  <a:pt x="9687339" y="0"/>
                </a:lnTo>
                <a:lnTo>
                  <a:pt x="9687339" y="6912399"/>
                </a:lnTo>
                <a:lnTo>
                  <a:pt x="3034748" y="69123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  <a:gs pos="36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0C0C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FDA3A-35D0-594B-9958-46C6F6431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066" y="4153644"/>
            <a:ext cx="5256584" cy="1209675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Frumkvöðlar &amp; fyrirtæki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A9F77B-A2C7-D146-9D74-C328E69C4D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327650" y="1704975"/>
            <a:ext cx="3816350" cy="2930525"/>
          </a:xfrm>
        </p:spPr>
        <p:txBody>
          <a:bodyPr>
            <a:noAutofit/>
          </a:bodyPr>
          <a:lstStyle/>
          <a:p>
            <a:pPr algn="r"/>
            <a:r>
              <a:rPr lang="en-US" sz="1800" dirty="0" err="1">
                <a:solidFill>
                  <a:schemeClr val="bg1"/>
                </a:solidFill>
                <a:latin typeface="+mj-lt"/>
              </a:rPr>
              <a:t>Fyrsti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viðkomustaður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nýrra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viðskiptahugmynda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1800" dirty="0" err="1">
                <a:solidFill>
                  <a:schemeClr val="bg1"/>
                </a:solidFill>
                <a:latin typeface="+mj-lt"/>
              </a:rPr>
              <a:t>Upplýsingar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og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leiðsögn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varðandi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dirty="0" err="1">
                <a:solidFill>
                  <a:schemeClr val="bg1"/>
                </a:solidFill>
                <a:latin typeface="+mj-lt"/>
              </a:rPr>
              <a:t>stofnun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og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rekstur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fyrirtækja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1800" dirty="0" err="1">
                <a:solidFill>
                  <a:schemeClr val="bg1"/>
                </a:solidFill>
                <a:latin typeface="+mj-lt"/>
              </a:rPr>
              <a:t>Hagnýtar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leiðbeiningar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um 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dirty="0" err="1">
                <a:solidFill>
                  <a:schemeClr val="bg1"/>
                </a:solidFill>
                <a:latin typeface="+mj-lt"/>
              </a:rPr>
              <a:t>þróun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viðskiptahugmynda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r"/>
            <a:r>
              <a:rPr lang="en-US" sz="1800" dirty="0" err="1">
                <a:solidFill>
                  <a:schemeClr val="bg1"/>
                </a:solidFill>
                <a:latin typeface="+mj-lt"/>
              </a:rPr>
              <a:t>Viðskiptahraðall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og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alþjóðasókn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í Silicon Valley, New York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og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í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evrópsku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nýsköpunarsamstarfi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1800" dirty="0" err="1">
                <a:solidFill>
                  <a:schemeClr val="bg1"/>
                </a:solidFill>
                <a:latin typeface="+mj-lt"/>
              </a:rPr>
              <a:t>Nýsköpun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í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starfandi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fyrirtækjum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 -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greining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og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innleiðing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nýsköpunar</a:t>
            </a:r>
            <a:endParaRPr lang="en-US" sz="1800">
              <a:solidFill>
                <a:schemeClr val="bg1"/>
              </a:solidFill>
              <a:latin typeface="+mj-lt"/>
            </a:endParaRPr>
          </a:p>
          <a:p>
            <a:pPr algn="r"/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3C56C-573A-854F-9645-45F4A7A31267}"/>
              </a:ext>
            </a:extLst>
          </p:cNvPr>
          <p:cNvSpPr txBox="1"/>
          <p:nvPr/>
        </p:nvSpPr>
        <p:spPr>
          <a:xfrm>
            <a:off x="5382505" y="302309"/>
            <a:ext cx="1997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Forstöðumaður </a:t>
            </a:r>
            <a:br>
              <a:rPr lang="en-US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Karl Friðriksson</a:t>
            </a:r>
          </a:p>
        </p:txBody>
      </p:sp>
      <p:pic>
        <p:nvPicPr>
          <p:cNvPr id="9" name="Picture 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3845D6A-CE03-2741-AB27-BB0DCFBFDF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261" y="300889"/>
            <a:ext cx="863389" cy="13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1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a room&#10;&#10;Description automatically generated">
            <a:extLst>
              <a:ext uri="{FF2B5EF4-FFF2-40B4-BE49-F238E27FC236}">
                <a16:creationId xmlns:a16="http://schemas.microsoft.com/office/drawing/2014/main" id="{5A5356CF-5B24-C042-8D1A-16C514E18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88"/>
            <a:ext cx="8572500" cy="5743278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F59EC5C0-1FB5-FA4F-9C46-7C369ADF86CF}"/>
              </a:ext>
            </a:extLst>
          </p:cNvPr>
          <p:cNvSpPr>
            <a:spLocks/>
          </p:cNvSpPr>
          <p:nvPr/>
        </p:nvSpPr>
        <p:spPr>
          <a:xfrm>
            <a:off x="3418317" y="-27162"/>
            <a:ext cx="5725683" cy="5743277"/>
          </a:xfrm>
          <a:custGeom>
            <a:avLst/>
            <a:gdLst>
              <a:gd name="connsiteX0" fmla="*/ 0 w 6652591"/>
              <a:gd name="connsiteY0" fmla="*/ 0 h 6912399"/>
              <a:gd name="connsiteX1" fmla="*/ 6652591 w 6652591"/>
              <a:gd name="connsiteY1" fmla="*/ 0 h 6912399"/>
              <a:gd name="connsiteX2" fmla="*/ 6652591 w 6652591"/>
              <a:gd name="connsiteY2" fmla="*/ 6912399 h 6912399"/>
              <a:gd name="connsiteX3" fmla="*/ 0 w 6652591"/>
              <a:gd name="connsiteY3" fmla="*/ 6912399 h 6912399"/>
              <a:gd name="connsiteX4" fmla="*/ 0 w 6652591"/>
              <a:gd name="connsiteY4" fmla="*/ 0 h 6912399"/>
              <a:gd name="connsiteX0" fmla="*/ 0 w 9687339"/>
              <a:gd name="connsiteY0" fmla="*/ 0 h 6912399"/>
              <a:gd name="connsiteX1" fmla="*/ 9687339 w 9687339"/>
              <a:gd name="connsiteY1" fmla="*/ 0 h 6912399"/>
              <a:gd name="connsiteX2" fmla="*/ 9687339 w 9687339"/>
              <a:gd name="connsiteY2" fmla="*/ 6912399 h 6912399"/>
              <a:gd name="connsiteX3" fmla="*/ 3034748 w 9687339"/>
              <a:gd name="connsiteY3" fmla="*/ 6912399 h 6912399"/>
              <a:gd name="connsiteX4" fmla="*/ 0 w 9687339"/>
              <a:gd name="connsiteY4" fmla="*/ 0 h 691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87339" h="6912399">
                <a:moveTo>
                  <a:pt x="0" y="0"/>
                </a:moveTo>
                <a:lnTo>
                  <a:pt x="9687339" y="0"/>
                </a:lnTo>
                <a:lnTo>
                  <a:pt x="9687339" y="6912399"/>
                </a:lnTo>
                <a:lnTo>
                  <a:pt x="3034748" y="69123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  <a:gs pos="36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0C0C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FDA3A-35D0-594B-9958-46C6F6431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512" y="350838"/>
            <a:ext cx="8461251" cy="1209675"/>
          </a:xfrm>
        </p:spPr>
        <p:txBody>
          <a:bodyPr>
            <a:normAutofit/>
          </a:bodyPr>
          <a:lstStyle/>
          <a:p>
            <a:r>
              <a:rPr lang="en-US">
                <a:latin typeface="+mj-lt"/>
              </a:rPr>
              <a:t>Efnagreiningar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A21D1-4E96-E347-9846-8CD80B1CACF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71500" y="2365344"/>
            <a:ext cx="7992790" cy="2759744"/>
          </a:xfrm>
          <a:effectLst/>
        </p:spPr>
        <p:txBody>
          <a:bodyPr numCol="2" spcCol="360000">
            <a:noAutofit/>
          </a:bodyPr>
          <a:lstStyle/>
          <a:p>
            <a:r>
              <a:rPr lang="is-IS" sz="1800" b="1" dirty="0"/>
              <a:t>Efnamælingar</a:t>
            </a:r>
            <a:r>
              <a:rPr lang="is-IS" sz="1800" dirty="0"/>
              <a:t> - meginefnagreiningar, snefilefnagreiningar, ,</a:t>
            </a:r>
          </a:p>
          <a:p>
            <a:r>
              <a:rPr lang="is-IS" sz="1800" b="1" dirty="0"/>
              <a:t>Umhverfisvöktun</a:t>
            </a:r>
            <a:r>
              <a:rPr lang="is-IS" sz="1800" dirty="0"/>
              <a:t> – Mælingar í lofti, úrkomu, ferskvatni, gróðri og lífríki. </a:t>
            </a:r>
            <a:br>
              <a:rPr lang="is-IS" sz="1800" dirty="0"/>
            </a:br>
            <a:br>
              <a:rPr lang="is-IS" sz="1800" dirty="0"/>
            </a:br>
            <a:r>
              <a:rPr lang="is-IS" sz="1800" dirty="0"/>
              <a:t>Höfum umsjón með helstu mælingaverkefnum í kringum stóriðju </a:t>
            </a:r>
            <a:br>
              <a:rPr lang="is-IS" sz="1800" dirty="0"/>
            </a:br>
            <a:r>
              <a:rPr lang="is-IS" sz="1800" dirty="0"/>
              <a:t>á Íslandi og rekum eða þjónum mælistöðvum víða um land</a:t>
            </a:r>
          </a:p>
          <a:p>
            <a:r>
              <a:rPr lang="is-IS" sz="1800" b="1" dirty="0"/>
              <a:t>Mengunarmælingar</a:t>
            </a:r>
            <a:r>
              <a:rPr lang="is-IS" sz="1800" dirty="0"/>
              <a:t> – Mælingar í útblæstri, frárennsli og úrgangi frá iðnaði og stóriðju</a:t>
            </a:r>
          </a:p>
          <a:p>
            <a:r>
              <a:rPr lang="is-IS" sz="1800" b="1" dirty="0"/>
              <a:t>Rannsóknir</a:t>
            </a:r>
            <a:r>
              <a:rPr lang="is-IS" sz="1800" dirty="0"/>
              <a:t> – hvötun við efnasmíð </a:t>
            </a:r>
            <a:r>
              <a:rPr lang="is-IS" sz="1800" dirty="0" err="1"/>
              <a:t>ammóníaks</a:t>
            </a:r>
            <a:r>
              <a:rPr lang="is-IS" sz="1800" dirty="0"/>
              <a:t>, rannsóknir á lífríki.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3C56C-573A-854F-9645-45F4A7A31267}"/>
              </a:ext>
            </a:extLst>
          </p:cNvPr>
          <p:cNvSpPr txBox="1"/>
          <p:nvPr/>
        </p:nvSpPr>
        <p:spPr>
          <a:xfrm>
            <a:off x="5734364" y="1010232"/>
            <a:ext cx="205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Forstöðumaður </a:t>
            </a:r>
            <a:br>
              <a:rPr lang="en-US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Hermann Þórðarson</a:t>
            </a:r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A8973FC-4308-654A-8A93-F4D34FF9D2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99" y="271816"/>
            <a:ext cx="900085" cy="13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26E5141D-7223-D64C-959C-E827BCDBE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9D278EDF-4446-2C43-AF07-5651D0D23D94}"/>
              </a:ext>
            </a:extLst>
          </p:cNvPr>
          <p:cNvSpPr>
            <a:spLocks/>
          </p:cNvSpPr>
          <p:nvPr/>
        </p:nvSpPr>
        <p:spPr>
          <a:xfrm>
            <a:off x="3850365" y="-3948"/>
            <a:ext cx="5293635" cy="5718948"/>
          </a:xfrm>
          <a:custGeom>
            <a:avLst/>
            <a:gdLst>
              <a:gd name="connsiteX0" fmla="*/ 0 w 6652591"/>
              <a:gd name="connsiteY0" fmla="*/ 0 h 6912399"/>
              <a:gd name="connsiteX1" fmla="*/ 6652591 w 6652591"/>
              <a:gd name="connsiteY1" fmla="*/ 0 h 6912399"/>
              <a:gd name="connsiteX2" fmla="*/ 6652591 w 6652591"/>
              <a:gd name="connsiteY2" fmla="*/ 6912399 h 6912399"/>
              <a:gd name="connsiteX3" fmla="*/ 0 w 6652591"/>
              <a:gd name="connsiteY3" fmla="*/ 6912399 h 6912399"/>
              <a:gd name="connsiteX4" fmla="*/ 0 w 6652591"/>
              <a:gd name="connsiteY4" fmla="*/ 0 h 6912399"/>
              <a:gd name="connsiteX0" fmla="*/ 0 w 9687339"/>
              <a:gd name="connsiteY0" fmla="*/ 0 h 6912399"/>
              <a:gd name="connsiteX1" fmla="*/ 9687339 w 9687339"/>
              <a:gd name="connsiteY1" fmla="*/ 0 h 6912399"/>
              <a:gd name="connsiteX2" fmla="*/ 9687339 w 9687339"/>
              <a:gd name="connsiteY2" fmla="*/ 6912399 h 6912399"/>
              <a:gd name="connsiteX3" fmla="*/ 3034748 w 9687339"/>
              <a:gd name="connsiteY3" fmla="*/ 6912399 h 6912399"/>
              <a:gd name="connsiteX4" fmla="*/ 0 w 9687339"/>
              <a:gd name="connsiteY4" fmla="*/ 0 h 691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87339" h="6912399">
                <a:moveTo>
                  <a:pt x="0" y="0"/>
                </a:moveTo>
                <a:lnTo>
                  <a:pt x="9687339" y="0"/>
                </a:lnTo>
                <a:lnTo>
                  <a:pt x="9687339" y="6912399"/>
                </a:lnTo>
                <a:lnTo>
                  <a:pt x="3034748" y="69123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  <a:gs pos="36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0C0C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FDA3A-35D0-594B-9958-46C6F6431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349250"/>
            <a:ext cx="7543800" cy="1209675"/>
          </a:xfrm>
        </p:spPr>
        <p:txBody>
          <a:bodyPr>
            <a:normAutofit fontScale="90000"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Rannsóknastofa byggingariðnaðarins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4732F56-0F41-EE43-9FBD-18515163A4F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73896" y="2554682"/>
            <a:ext cx="3718584" cy="2664296"/>
          </a:xfrm>
        </p:spPr>
        <p:txBody>
          <a:bodyPr>
            <a:noAutofit/>
          </a:bodyPr>
          <a:lstStyle/>
          <a:p>
            <a:pPr algn="r"/>
            <a:r>
              <a:rPr lang="en-US"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Þjónustar viðskiptavini með prófunum og upplýsingagjöf, fræðir fagaðila og almenning um mikilvæg málefni á sviði mannvirkja og veitir ráðgjöf og umsagnir um byggingarvörur og framleiðslu þeirra. </a:t>
            </a:r>
            <a:br>
              <a:rPr lang="en-US"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Reglulega eru gefin út RB blöð sem innihalda tæknilegar upplýsingar sem nýttar hafa verið til viðmiðunar um viðhald og gerð mannvirkja.</a:t>
            </a:r>
          </a:p>
          <a:p>
            <a:pPr algn="r"/>
            <a:endParaRPr lang="en-US" sz="1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r"/>
            <a:endParaRPr lang="en-US" sz="1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3C56C-573A-854F-9645-45F4A7A31267}"/>
              </a:ext>
            </a:extLst>
          </p:cNvPr>
          <p:cNvSpPr txBox="1"/>
          <p:nvPr/>
        </p:nvSpPr>
        <p:spPr>
          <a:xfrm>
            <a:off x="1780630" y="4551104"/>
            <a:ext cx="1651991" cy="584775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Forstöðumaður </a:t>
            </a: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Ólafur H. Wallevik</a:t>
            </a:r>
          </a:p>
        </p:txBody>
      </p:sp>
      <p:pic>
        <p:nvPicPr>
          <p:cNvPr id="13" name="Picture 1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D846FCB-909F-5144-B9F7-99934DE1D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624" y="3721596"/>
            <a:ext cx="1106498" cy="1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p, table, food, sitting&#10;&#10;Description automatically generated">
            <a:extLst>
              <a:ext uri="{FF2B5EF4-FFF2-40B4-BE49-F238E27FC236}">
                <a16:creationId xmlns:a16="http://schemas.microsoft.com/office/drawing/2014/main" id="{A2CCB8AE-4768-0143-AD5C-2962CE7C3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80512" cy="57150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34700-48F2-874A-9878-78D481F793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3968" y="697260"/>
            <a:ext cx="3799228" cy="1584176"/>
          </a:xfrm>
          <a:prstGeom prst="roundRect">
            <a:avLst/>
          </a:prstGeom>
          <a:solidFill>
            <a:srgbClr val="F37321"/>
          </a:solidFill>
          <a:ln>
            <a:noFill/>
          </a:ln>
          <a:effectLst>
            <a:outerShdw blurRad="50800" dist="1651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is-IS" sz="2200" kern="1400" spc="-5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Efla verðmætasköpun í íslensku samfélagi og auka lífsgæði</a:t>
            </a:r>
            <a:endParaRPr lang="en-US" sz="2200" kern="1400" spc="-50">
              <a:solidFill>
                <a:srgbClr val="323E4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694ECA-5A56-0B43-8FA8-20388A249EB6}"/>
              </a:ext>
            </a:extLst>
          </p:cNvPr>
          <p:cNvSpPr/>
          <p:nvPr/>
        </p:nvSpPr>
        <p:spPr>
          <a:xfrm>
            <a:off x="1619672" y="1183757"/>
            <a:ext cx="1430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kern="1400" spc="-50">
                <a:solidFill>
                  <a:srgbClr val="F3732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HLUTVERK</a:t>
            </a:r>
            <a:endParaRPr lang="en-US" sz="2400">
              <a:solidFill>
                <a:srgbClr val="F3732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FD6B5A-5724-D74C-A5B3-9F422184721E}"/>
              </a:ext>
            </a:extLst>
          </p:cNvPr>
          <p:cNvSpPr txBox="1">
            <a:spLocks/>
          </p:cNvSpPr>
          <p:nvPr/>
        </p:nvSpPr>
        <p:spPr>
          <a:xfrm>
            <a:off x="503548" y="2873783"/>
            <a:ext cx="8316924" cy="2365481"/>
          </a:xfrm>
          <a:prstGeom prst="rect">
            <a:avLst/>
          </a:prstGeom>
        </p:spPr>
        <p:txBody>
          <a:bodyPr numCol="2" spcCol="108000">
            <a:noAutofit/>
          </a:bodyPr>
          <a:lstStyle>
            <a:lvl1pPr marL="91438" indent="-91438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84038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566914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749789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932665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 </a:t>
            </a:r>
          </a:p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Hlutverk Nýsköpunarmiðstöðvar Íslands er að styrkja samkeppnisstöðu íslensks </a:t>
            </a:r>
            <a:b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atvinnulífs og auka lífsgæði í </a:t>
            </a:r>
            <a:b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landinu. Í þessu felst að: </a:t>
            </a:r>
            <a:b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endParaRPr lang="en-US" sz="18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en-US" sz="18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en-US" sz="18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a. miðla þekkingu og veita stuðningsþjónustu fyrir frumkvöðla og sprota- og nýsköpunarfyrirtæki, </a:t>
            </a:r>
            <a:b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endParaRPr lang="en-US" sz="18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b. stunda tæknirannsóknir, þróun, greiningar, prófanir, mælingar og vottanir.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en-GB" sz="18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4AA90E-11CA-1C41-945C-8EE4B82CD81E}"/>
              </a:ext>
            </a:extLst>
          </p:cNvPr>
          <p:cNvSpPr txBox="1">
            <a:spLocks/>
          </p:cNvSpPr>
          <p:nvPr/>
        </p:nvSpPr>
        <p:spPr>
          <a:xfrm>
            <a:off x="611560" y="2873783"/>
            <a:ext cx="7471636" cy="85725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HLUTVERK SAMKVÆMT LÖGUM </a:t>
            </a:r>
          </a:p>
        </p:txBody>
      </p:sp>
    </p:spTree>
    <p:extLst>
      <p:ext uri="{BB962C8B-B14F-4D97-AF65-F5344CB8AC3E}">
        <p14:creationId xmlns:p14="http://schemas.microsoft.com/office/powerpoint/2010/main" val="3316641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32302-F3F6-47A5-84E6-EF330AF8AA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47725" y="1835150"/>
            <a:ext cx="8296275" cy="2390775"/>
          </a:xfrm>
        </p:spPr>
        <p:txBody>
          <a:bodyPr numCol="2" spcCol="108000">
            <a:noAutofit/>
          </a:bodyPr>
          <a:lstStyle/>
          <a:p>
            <a:r>
              <a:rPr lang="is-IS" sz="2100" dirty="0">
                <a:latin typeface="+mj-lt"/>
              </a:rPr>
              <a:t>Við eflum verðmætasköpun og aukum lífsgæði með nýsköpun og ábyrgri nýtingu auðlinda á sjálfbæran hátt</a:t>
            </a:r>
          </a:p>
          <a:p>
            <a:r>
              <a:rPr lang="is-IS" sz="2100" dirty="0">
                <a:latin typeface="+mj-lt"/>
              </a:rPr>
              <a:t>Við erum snör í snúningum, framsækin og finnum hagnýtar lausnir við áskorunum</a:t>
            </a:r>
          </a:p>
          <a:p>
            <a:endParaRPr lang="is-IS" sz="2100" dirty="0">
              <a:latin typeface="+mj-lt"/>
            </a:endParaRPr>
          </a:p>
          <a:p>
            <a:endParaRPr lang="is-IS" sz="2100" dirty="0">
              <a:latin typeface="+mj-lt"/>
            </a:endParaRPr>
          </a:p>
          <a:p>
            <a:endParaRPr lang="is-IS" sz="2100" dirty="0">
              <a:latin typeface="+mj-lt"/>
            </a:endParaRPr>
          </a:p>
          <a:p>
            <a:endParaRPr lang="is-IS" sz="2100" dirty="0">
              <a:latin typeface="+mj-lt"/>
            </a:endParaRPr>
          </a:p>
          <a:p>
            <a:r>
              <a:rPr lang="is-IS" sz="2100" dirty="0">
                <a:latin typeface="+mj-lt"/>
              </a:rPr>
              <a:t>Við miðlum þekkingu og aukum nýskapandi hugsun í samfélaginu</a:t>
            </a:r>
          </a:p>
          <a:p>
            <a:r>
              <a:rPr lang="is-IS" sz="2100" dirty="0">
                <a:latin typeface="+mj-lt"/>
              </a:rPr>
              <a:t>Við sækjum fram í alþjóðlegu vísindasamstarfi í þágu atvinnulífsins</a:t>
            </a:r>
          </a:p>
          <a:p>
            <a:r>
              <a:rPr lang="is-IS" sz="2100" dirty="0">
                <a:latin typeface="+mj-lt"/>
              </a:rPr>
              <a:t>Við tengjum fólk og fyrirtæki og aukum þannig slagkraft og ávinning af rannsóknar- og nýsköpunarstarfi</a:t>
            </a:r>
          </a:p>
          <a:p>
            <a:endParaRPr lang="is-IS" sz="2100" dirty="0">
              <a:latin typeface="+mj-lt"/>
            </a:endParaRPr>
          </a:p>
          <a:p>
            <a:endParaRPr lang="is-IS" sz="2100" dirty="0">
              <a:latin typeface="+mj-lt"/>
            </a:endParaRPr>
          </a:p>
          <a:p>
            <a:endParaRPr lang="is-IS" sz="21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A0C2C8-4C4C-0C48-AF8C-443585C6E97D}"/>
              </a:ext>
            </a:extLst>
          </p:cNvPr>
          <p:cNvSpPr/>
          <p:nvPr/>
        </p:nvSpPr>
        <p:spPr>
          <a:xfrm>
            <a:off x="5593304" y="3360433"/>
            <a:ext cx="4572000" cy="1038746"/>
          </a:xfrm>
          <a:prstGeom prst="rect">
            <a:avLst/>
          </a:prstGeom>
        </p:spPr>
        <p:txBody>
          <a:bodyPr vert="horz" lIns="0" tIns="34290" rIns="0" bIns="34290" numCol="1" spcCol="108000" rtlCol="0">
            <a:noAutofit/>
          </a:bodyPr>
          <a:lstStyle/>
          <a:p>
            <a:pPr marL="68580" indent="-68580"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endParaRPr lang="is-IS" sz="2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46831-BD86-BC43-98D3-E6B1D95FFCCF}"/>
              </a:ext>
            </a:extLst>
          </p:cNvPr>
          <p:cNvSpPr/>
          <p:nvPr/>
        </p:nvSpPr>
        <p:spPr>
          <a:xfrm>
            <a:off x="4950367" y="1315822"/>
            <a:ext cx="4572000" cy="1496564"/>
          </a:xfrm>
          <a:prstGeom prst="rect">
            <a:avLst/>
          </a:prstGeom>
        </p:spPr>
        <p:txBody>
          <a:bodyPr vert="horz" lIns="0" tIns="34290" rIns="0" bIns="34290" numCol="1" spcCol="108000" rtlCol="0">
            <a:noAutofit/>
          </a:bodyPr>
          <a:lstStyle/>
          <a:p>
            <a:pPr marL="68580" indent="-68580"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endParaRPr lang="is-IS" sz="2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1BFD48-3CF4-2B48-AF22-3CA78E8BA558}"/>
              </a:ext>
            </a:extLst>
          </p:cNvPr>
          <p:cNvSpPr/>
          <p:nvPr/>
        </p:nvSpPr>
        <p:spPr>
          <a:xfrm>
            <a:off x="684993" y="517556"/>
            <a:ext cx="27703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4400" kern="1400" spc="-50">
                <a:solidFill>
                  <a:srgbClr val="F3732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LEIÐARLJÓS</a:t>
            </a:r>
            <a:endParaRPr lang="en-US" sz="4400">
              <a:solidFill>
                <a:srgbClr val="F373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7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79AB06-ADD2-A844-A5FA-D1632AEBA139}"/>
              </a:ext>
            </a:extLst>
          </p:cNvPr>
          <p:cNvGrpSpPr/>
          <p:nvPr/>
        </p:nvGrpSpPr>
        <p:grpSpPr>
          <a:xfrm>
            <a:off x="6948264" y="368408"/>
            <a:ext cx="1854321" cy="2921140"/>
            <a:chOff x="-21291" y="0"/>
            <a:chExt cx="2207260" cy="3644537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9BF223F-84A6-3C49-854B-8C2DB06A23EF}"/>
                </a:ext>
              </a:extLst>
            </p:cNvPr>
            <p:cNvSpPr/>
            <p:nvPr/>
          </p:nvSpPr>
          <p:spPr>
            <a:xfrm>
              <a:off x="-21291" y="0"/>
              <a:ext cx="2207260" cy="3644537"/>
            </a:xfrm>
            <a:prstGeom prst="roundRect">
              <a:avLst/>
            </a:prstGeom>
            <a:solidFill>
              <a:srgbClr val="F373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is-IS" b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SAMSTARF</a:t>
              </a:r>
              <a:endParaRPr lang="en-US" sz="9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96838" algn="ctr"/>
              <a:br>
                <a:rPr lang="is-IS" sz="11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is-IS" sz="16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Við erum </a:t>
              </a:r>
              <a:br>
                <a:rPr lang="is-IS" sz="16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is-IS" sz="16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leiðandi afl </a:t>
              </a:r>
              <a:br>
                <a:rPr lang="is-IS" sz="16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is-IS" sz="16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 samstarfi aðila </a:t>
              </a:r>
              <a:br>
                <a:rPr lang="is-IS" sz="16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is-IS" sz="16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 nýsköpun</a:t>
              </a:r>
              <a:endParaRPr lang="en-US" sz="16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algn="ctr">
                <a:spcAft>
                  <a:spcPts val="0"/>
                </a:spcAft>
              </a:pPr>
              <a:r>
                <a:rPr lang="is-IS" sz="11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8994B86-FC5C-C34D-808C-DA6D2FD3D8CD}"/>
                </a:ext>
              </a:extLst>
            </p:cNvPr>
            <p:cNvGrpSpPr/>
            <p:nvPr/>
          </p:nvGrpSpPr>
          <p:grpSpPr>
            <a:xfrm>
              <a:off x="642552" y="160638"/>
              <a:ext cx="914400" cy="925779"/>
              <a:chOff x="-6138" y="12356"/>
              <a:chExt cx="914400" cy="92577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CAECDD3-1A0A-0F4A-9C1C-4DEBCA6E03B0}"/>
                  </a:ext>
                </a:extLst>
              </p:cNvPr>
              <p:cNvSpPr/>
              <p:nvPr/>
            </p:nvSpPr>
            <p:spPr>
              <a:xfrm>
                <a:off x="0" y="37070"/>
                <a:ext cx="901065" cy="90106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200"/>
              </a:p>
            </p:txBody>
          </p:sp>
          <p:pic>
            <p:nvPicPr>
              <p:cNvPr id="17" name="Graphic 127" descr="Circular flowchart">
                <a:extLst>
                  <a:ext uri="{FF2B5EF4-FFF2-40B4-BE49-F238E27FC236}">
                    <a16:creationId xmlns:a16="http://schemas.microsoft.com/office/drawing/2014/main" id="{791342FE-1DC6-2B41-A369-A24309C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6138" y="12356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E3894-42A0-9947-AF2E-FF7A0AFCBDBA}"/>
              </a:ext>
            </a:extLst>
          </p:cNvPr>
          <p:cNvGrpSpPr/>
          <p:nvPr/>
        </p:nvGrpSpPr>
        <p:grpSpPr>
          <a:xfrm>
            <a:off x="4996647" y="368408"/>
            <a:ext cx="1854321" cy="2921140"/>
            <a:chOff x="0" y="0"/>
            <a:chExt cx="2207260" cy="364453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176CB73-4F53-FA45-8BA9-C4B62E787BC6}"/>
                </a:ext>
              </a:extLst>
            </p:cNvPr>
            <p:cNvSpPr/>
            <p:nvPr/>
          </p:nvSpPr>
          <p:spPr>
            <a:xfrm>
              <a:off x="0" y="0"/>
              <a:ext cx="2207260" cy="3644537"/>
            </a:xfrm>
            <a:prstGeom prst="roundRect">
              <a:avLst/>
            </a:prstGeom>
            <a:solidFill>
              <a:srgbClr val="F373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is-IS" b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SNERPA</a:t>
              </a:r>
              <a:endParaRPr lang="en-US" sz="9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" algn="ctr">
                <a:spcAft>
                  <a:spcPts val="0"/>
                </a:spcAft>
              </a:pPr>
              <a:br>
                <a:rPr lang="is-IS" sz="11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is-IS" sz="15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Við skynjum umhverfið og tökum frumkvæði með ábyrgum hætti</a:t>
              </a:r>
              <a:endParaRPr lang="en-US" sz="15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algn="ctr">
                <a:spcAft>
                  <a:spcPts val="0"/>
                </a:spcAft>
              </a:pPr>
              <a:r>
                <a:rPr lang="is-IS" sz="11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8BED70-E79C-804F-8E73-B867D2AE66DF}"/>
                </a:ext>
              </a:extLst>
            </p:cNvPr>
            <p:cNvGrpSpPr/>
            <p:nvPr/>
          </p:nvGrpSpPr>
          <p:grpSpPr>
            <a:xfrm>
              <a:off x="654908" y="148282"/>
              <a:ext cx="914543" cy="938406"/>
              <a:chOff x="0" y="-30891"/>
              <a:chExt cx="914543" cy="93840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1338BA2-1D93-6C4A-ABD1-3EC49CD29C2B}"/>
                  </a:ext>
                </a:extLst>
              </p:cNvPr>
              <p:cNvSpPr/>
              <p:nvPr/>
            </p:nvSpPr>
            <p:spPr>
              <a:xfrm>
                <a:off x="0" y="6178"/>
                <a:ext cx="901337" cy="90133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200"/>
              </a:p>
            </p:txBody>
          </p:sp>
          <p:pic>
            <p:nvPicPr>
              <p:cNvPr id="13" name="Graphic 126" descr="Back RTL">
                <a:extLst>
                  <a:ext uri="{FF2B5EF4-FFF2-40B4-BE49-F238E27FC236}">
                    <a16:creationId xmlns:a16="http://schemas.microsoft.com/office/drawing/2014/main" id="{0D33BDB8-6007-0B43-BB60-3B8813F59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3" y="-30891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4017EA-29FC-A643-8778-F0E711529C64}"/>
              </a:ext>
            </a:extLst>
          </p:cNvPr>
          <p:cNvGrpSpPr/>
          <p:nvPr/>
        </p:nvGrpSpPr>
        <p:grpSpPr>
          <a:xfrm>
            <a:off x="3059832" y="337220"/>
            <a:ext cx="1854626" cy="2921140"/>
            <a:chOff x="0" y="0"/>
            <a:chExt cx="2207623" cy="364453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2075E16-4171-0B40-B18E-A8AD33A21EDF}"/>
                </a:ext>
              </a:extLst>
            </p:cNvPr>
            <p:cNvSpPr/>
            <p:nvPr/>
          </p:nvSpPr>
          <p:spPr>
            <a:xfrm>
              <a:off x="0" y="0"/>
              <a:ext cx="2207623" cy="3644537"/>
            </a:xfrm>
            <a:prstGeom prst="roundRect">
              <a:avLst/>
            </a:prstGeom>
            <a:solidFill>
              <a:srgbClr val="F373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 sz="14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9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is-IS" b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s-IS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SKÖPUN</a:t>
              </a:r>
              <a:endParaRPr lang="en-US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Aft>
                  <a:spcPts val="0"/>
                </a:spcAft>
              </a:pPr>
              <a:br>
                <a:rPr lang="da-DK" sz="1600" b="1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a-DK" sz="160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Við hvetjum til nýsköpunar og nýrra lausna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050954-DC98-9D42-80AA-52899258CC39}"/>
                </a:ext>
              </a:extLst>
            </p:cNvPr>
            <p:cNvGrpSpPr/>
            <p:nvPr/>
          </p:nvGrpSpPr>
          <p:grpSpPr>
            <a:xfrm>
              <a:off x="654909" y="185351"/>
              <a:ext cx="901337" cy="901337"/>
              <a:chOff x="0" y="0"/>
              <a:chExt cx="901337" cy="90133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FE1E6F1-1C45-0546-97DD-53C7261E607F}"/>
                  </a:ext>
                </a:extLst>
              </p:cNvPr>
              <p:cNvSpPr/>
              <p:nvPr/>
            </p:nvSpPr>
            <p:spPr>
              <a:xfrm>
                <a:off x="0" y="0"/>
                <a:ext cx="901337" cy="90133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200"/>
              </a:p>
            </p:txBody>
          </p:sp>
          <p:pic>
            <p:nvPicPr>
              <p:cNvPr id="9" name="Graphic 134" descr="Lightbulb and gear">
                <a:extLst>
                  <a:ext uri="{FF2B5EF4-FFF2-40B4-BE49-F238E27FC236}">
                    <a16:creationId xmlns:a16="http://schemas.microsoft.com/office/drawing/2014/main" id="{E963DCB9-3798-5245-9B7D-ADDA6882F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140" y="74141"/>
                <a:ext cx="756920" cy="756920"/>
              </a:xfrm>
              <a:prstGeom prst="rect">
                <a:avLst/>
              </a:prstGeom>
            </p:spPr>
          </p:pic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C0B0A04-9118-C746-B091-BCF6A06CEE5E}"/>
              </a:ext>
            </a:extLst>
          </p:cNvPr>
          <p:cNvSpPr/>
          <p:nvPr/>
        </p:nvSpPr>
        <p:spPr>
          <a:xfrm>
            <a:off x="255406" y="1566957"/>
            <a:ext cx="2513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400" kern="1400" spc="-50">
                <a:solidFill>
                  <a:srgbClr val="F3732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GILDI</a:t>
            </a:r>
            <a:endParaRPr lang="en-US" sz="2400">
              <a:solidFill>
                <a:srgbClr val="F3732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05F36A-604A-2B48-BD09-149886A54D9E}"/>
              </a:ext>
            </a:extLst>
          </p:cNvPr>
          <p:cNvGrpSpPr/>
          <p:nvPr/>
        </p:nvGrpSpPr>
        <p:grpSpPr>
          <a:xfrm>
            <a:off x="3367523" y="3665615"/>
            <a:ext cx="5112568" cy="1584175"/>
            <a:chOff x="0" y="0"/>
            <a:chExt cx="4851400" cy="1426529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A4DAE24-3900-9E44-B7AE-0F12747BF293}"/>
                </a:ext>
              </a:extLst>
            </p:cNvPr>
            <p:cNvSpPr/>
            <p:nvPr/>
          </p:nvSpPr>
          <p:spPr>
            <a:xfrm>
              <a:off x="0" y="0"/>
              <a:ext cx="4851400" cy="1426529"/>
            </a:xfrm>
            <a:prstGeom prst="roundRect">
              <a:avLst/>
            </a:prstGeom>
            <a:solidFill>
              <a:srgbClr val="F3732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2" algn="ctr">
                <a:spcBef>
                  <a:spcPts val="1800"/>
                </a:spcBef>
                <a:spcAft>
                  <a:spcPts val="1800"/>
                </a:spcAft>
              </a:pPr>
              <a:r>
                <a:rPr lang="is-IS" sz="2400" kern="1400" spc="-5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Leiðandi afl í nýsköpun og </a:t>
              </a:r>
              <a:br>
                <a:rPr lang="is-IS" sz="2400" kern="1400" spc="-5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lang="is-IS" sz="2400" kern="1400" spc="-5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ábyrgri nýtingu auðlinda</a:t>
              </a:r>
              <a:endParaRPr lang="en-US" sz="2400" kern="1400" spc="-50">
                <a:solidFill>
                  <a:srgbClr val="323E4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84D4FBF-937E-5B4B-ACF0-4F6C3291D0D8}"/>
                </a:ext>
              </a:extLst>
            </p:cNvPr>
            <p:cNvGrpSpPr/>
            <p:nvPr/>
          </p:nvGrpSpPr>
          <p:grpSpPr>
            <a:xfrm>
              <a:off x="350511" y="191223"/>
              <a:ext cx="914400" cy="914400"/>
              <a:chOff x="-13109" y="-172484"/>
              <a:chExt cx="914400" cy="9144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BC42D24-2922-0E4B-B919-108E0B85B56A}"/>
                  </a:ext>
                </a:extLst>
              </p:cNvPr>
              <p:cNvSpPr/>
              <p:nvPr/>
            </p:nvSpPr>
            <p:spPr>
              <a:xfrm>
                <a:off x="0" y="-172484"/>
                <a:ext cx="901291" cy="90122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400"/>
              </a:p>
            </p:txBody>
          </p:sp>
          <p:pic>
            <p:nvPicPr>
              <p:cNvPr id="25" name="Graphic 250" descr="Open hand with plant">
                <a:extLst>
                  <a:ext uri="{FF2B5EF4-FFF2-40B4-BE49-F238E27FC236}">
                    <a16:creationId xmlns:a16="http://schemas.microsoft.com/office/drawing/2014/main" id="{B694FD83-918F-6D4A-BA63-E52EE1F0F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13109" y="-172484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723AD96-04D8-7349-BD1F-C20A5DDB060F}"/>
              </a:ext>
            </a:extLst>
          </p:cNvPr>
          <p:cNvSpPr/>
          <p:nvPr/>
        </p:nvSpPr>
        <p:spPr>
          <a:xfrm>
            <a:off x="0" y="4125451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400" kern="1400" spc="-50">
                <a:solidFill>
                  <a:srgbClr val="F3732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FRAMTÍÐARSÝN</a:t>
            </a:r>
            <a:endParaRPr lang="en-US" sz="2400">
              <a:solidFill>
                <a:srgbClr val="F373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9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049C10-0A16-A544-A29C-36C15F4BE9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5"/>
          <a:stretch/>
        </p:blipFill>
        <p:spPr>
          <a:xfrm>
            <a:off x="-52849" y="-26685"/>
            <a:ext cx="4912881" cy="3498561"/>
          </a:xfrm>
          <a:prstGeom prst="rect">
            <a:avLst/>
          </a:prstGeom>
        </p:spPr>
      </p:pic>
      <p:pic>
        <p:nvPicPr>
          <p:cNvPr id="6" name="Picture 5" descr="A person sitting at a desk&#10;&#10;Description automatically generated">
            <a:extLst>
              <a:ext uri="{FF2B5EF4-FFF2-40B4-BE49-F238E27FC236}">
                <a16:creationId xmlns:a16="http://schemas.microsoft.com/office/drawing/2014/main" id="{2CA58524-DEC4-EF49-B5D9-8225464748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-26686"/>
            <a:ext cx="4572000" cy="3534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E3A1E9-E096-AA49-AAB5-72FB5AD967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697" y="2761289"/>
            <a:ext cx="4725040" cy="2932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58C330-ECAE-D64F-84BC-52EAA7F493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" y="2761289"/>
            <a:ext cx="4571800" cy="293211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CFF2FE-021F-644A-A7A0-544F205DAA64}"/>
              </a:ext>
            </a:extLst>
          </p:cNvPr>
          <p:cNvCxnSpPr/>
          <p:nvPr/>
        </p:nvCxnSpPr>
        <p:spPr>
          <a:xfrm>
            <a:off x="4572000" y="-26686"/>
            <a:ext cx="0" cy="57416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3CCFEB-A798-9346-B82C-AB0A2894C844}"/>
              </a:ext>
            </a:extLst>
          </p:cNvPr>
          <p:cNvCxnSpPr>
            <a:cxnSpLocks/>
          </p:cNvCxnSpPr>
          <p:nvPr/>
        </p:nvCxnSpPr>
        <p:spPr>
          <a:xfrm>
            <a:off x="-52849" y="2785492"/>
            <a:ext cx="919684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B023280-CB42-2044-81FE-38B150C2D8D9}"/>
              </a:ext>
            </a:extLst>
          </p:cNvPr>
          <p:cNvCxnSpPr>
            <a:cxnSpLocks/>
          </p:cNvCxnSpPr>
          <p:nvPr/>
        </p:nvCxnSpPr>
        <p:spPr>
          <a:xfrm flipH="1">
            <a:off x="2403590" y="2001626"/>
            <a:ext cx="10974" cy="17117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36CC48C-0D1E-B944-B70B-E89D92B8AE83}"/>
              </a:ext>
            </a:extLst>
          </p:cNvPr>
          <p:cNvCxnSpPr>
            <a:cxnSpLocks/>
            <a:stCxn id="69" idx="2"/>
            <a:endCxn id="50" idx="0"/>
          </p:cNvCxnSpPr>
          <p:nvPr/>
        </p:nvCxnSpPr>
        <p:spPr>
          <a:xfrm>
            <a:off x="6878901" y="1929717"/>
            <a:ext cx="0" cy="17836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A6F6E80-6F70-8545-B31A-8B8CF7BB1DE8}"/>
              </a:ext>
            </a:extLst>
          </p:cNvPr>
          <p:cNvCxnSpPr>
            <a:cxnSpLocks/>
            <a:stCxn id="50" idx="1"/>
            <a:endCxn id="68" idx="3"/>
          </p:cNvCxnSpPr>
          <p:nvPr/>
        </p:nvCxnSpPr>
        <p:spPr>
          <a:xfrm flipH="1">
            <a:off x="4114382" y="4389653"/>
            <a:ext cx="10537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EC8E492-1B9F-3744-B1C2-30EF3217E3AC}"/>
              </a:ext>
            </a:extLst>
          </p:cNvPr>
          <p:cNvCxnSpPr>
            <a:cxnSpLocks/>
            <a:stCxn id="69" idx="1"/>
          </p:cNvCxnSpPr>
          <p:nvPr/>
        </p:nvCxnSpPr>
        <p:spPr>
          <a:xfrm flipH="1">
            <a:off x="4074295" y="1253439"/>
            <a:ext cx="10938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F78F57B-9003-1146-BB0A-A2F6D498C88A}"/>
              </a:ext>
            </a:extLst>
          </p:cNvPr>
          <p:cNvSpPr/>
          <p:nvPr/>
        </p:nvSpPr>
        <p:spPr>
          <a:xfrm>
            <a:off x="5168108" y="3713374"/>
            <a:ext cx="3421585" cy="1352557"/>
          </a:xfrm>
          <a:prstGeom prst="round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785A03CE-1B97-6A49-A42A-DD26C717714F}"/>
              </a:ext>
            </a:extLst>
          </p:cNvPr>
          <p:cNvSpPr/>
          <p:nvPr/>
        </p:nvSpPr>
        <p:spPr>
          <a:xfrm>
            <a:off x="692797" y="577160"/>
            <a:ext cx="3421585" cy="1352557"/>
          </a:xfrm>
          <a:prstGeom prst="round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DB6DB8DA-87F5-8E45-997A-D1AD0BD2AC42}"/>
              </a:ext>
            </a:extLst>
          </p:cNvPr>
          <p:cNvSpPr/>
          <p:nvPr/>
        </p:nvSpPr>
        <p:spPr>
          <a:xfrm>
            <a:off x="692797" y="3713374"/>
            <a:ext cx="3421585" cy="1352557"/>
          </a:xfrm>
          <a:prstGeom prst="round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6745D94C-5E82-7D4C-A4A9-73B479157202}"/>
              </a:ext>
            </a:extLst>
          </p:cNvPr>
          <p:cNvSpPr/>
          <p:nvPr/>
        </p:nvSpPr>
        <p:spPr>
          <a:xfrm>
            <a:off x="5168108" y="577160"/>
            <a:ext cx="3421585" cy="1352557"/>
          </a:xfrm>
          <a:prstGeom prst="round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1B560-A26B-D745-A0FA-81D65F1336DF}"/>
              </a:ext>
            </a:extLst>
          </p:cNvPr>
          <p:cNvSpPr/>
          <p:nvPr/>
        </p:nvSpPr>
        <p:spPr>
          <a:xfrm>
            <a:off x="5259757" y="823273"/>
            <a:ext cx="3484517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Rannsóknir</a:t>
            </a:r>
            <a:r>
              <a:rPr lang="is-I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og þróun í </a:t>
            </a:r>
            <a:br>
              <a:rPr lang="is-I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efnis-, líf- og orkutækni</a:t>
            </a:r>
            <a:endParaRPr lang="en-US" sz="240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A326C1-6791-EB40-BFEC-C92628732B14}"/>
              </a:ext>
            </a:extLst>
          </p:cNvPr>
          <p:cNvSpPr txBox="1"/>
          <p:nvPr/>
        </p:nvSpPr>
        <p:spPr>
          <a:xfrm>
            <a:off x="5456557" y="3754396"/>
            <a:ext cx="3007947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 anchorCtr="0">
            <a:spAutoFit/>
          </a:bodyPr>
          <a:lstStyle/>
          <a:p>
            <a:pPr algn="ctr"/>
            <a:r>
              <a:rPr lang="en-U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Ranns</a:t>
            </a:r>
            <a:r>
              <a:rPr lang="is-I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óknir í </a:t>
            </a:r>
            <a:br>
              <a:rPr lang="is-I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byggingum og jarðtækni</a:t>
            </a:r>
            <a:endParaRPr lang="en-US" sz="240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247590-0201-844F-8F04-A4D7F09D307B}"/>
              </a:ext>
            </a:extLst>
          </p:cNvPr>
          <p:cNvSpPr txBox="1"/>
          <p:nvPr/>
        </p:nvSpPr>
        <p:spPr>
          <a:xfrm>
            <a:off x="852984" y="791868"/>
            <a:ext cx="312826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Stuðningur við </a:t>
            </a:r>
            <a:br>
              <a:rPr lang="en-U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frumkvöðla og fyrirtæki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FC1967-C97F-B14A-BD22-219124F129C4}"/>
              </a:ext>
            </a:extLst>
          </p:cNvPr>
          <p:cNvSpPr txBox="1"/>
          <p:nvPr/>
        </p:nvSpPr>
        <p:spPr>
          <a:xfrm>
            <a:off x="798920" y="3912598"/>
            <a:ext cx="312826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Efnagreiningar og umhverfisvöktun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98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erson on the machine&#10;&#10;Description automatically generated">
            <a:extLst>
              <a:ext uri="{FF2B5EF4-FFF2-40B4-BE49-F238E27FC236}">
                <a16:creationId xmlns:a16="http://schemas.microsoft.com/office/drawing/2014/main" id="{180616C5-9E76-A444-8D49-5523285E9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694"/>
            <a:ext cx="9144000" cy="7357235"/>
          </a:xfrm>
          <a:prstGeom prst="rect">
            <a:avLst/>
          </a:prstGeom>
        </p:spPr>
      </p:pic>
      <p:pic>
        <p:nvPicPr>
          <p:cNvPr id="33" name="Picture 3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B68629C-4E49-7441-909E-12A21AAA55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20200"/>
            <a:ext cx="3124766" cy="27603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48B483-1E6A-0E46-8475-E61B0203CD5B}"/>
              </a:ext>
            </a:extLst>
          </p:cNvPr>
          <p:cNvGrpSpPr/>
          <p:nvPr/>
        </p:nvGrpSpPr>
        <p:grpSpPr>
          <a:xfrm>
            <a:off x="611560" y="1273466"/>
            <a:ext cx="2519680" cy="777240"/>
            <a:chOff x="0" y="0"/>
            <a:chExt cx="2520000" cy="77760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AEAC2BA9-E00D-B145-ADE0-40BBC4A42E27}"/>
                </a:ext>
              </a:extLst>
            </p:cNvPr>
            <p:cNvSpPr/>
            <p:nvPr/>
          </p:nvSpPr>
          <p:spPr>
            <a:xfrm>
              <a:off x="0" y="0"/>
              <a:ext cx="2520000" cy="777600"/>
            </a:xfrm>
            <a:prstGeom prst="roundRect">
              <a:avLst/>
            </a:prstGeom>
            <a:solidFill>
              <a:srgbClr val="F3732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90600">
                <a:spcAft>
                  <a:spcPts val="0"/>
                </a:spcAft>
              </a:pPr>
              <a:r>
                <a:rPr lang="is-IS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NÝSKÖPUN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1B13378-4394-C343-A9EB-8736B0A27442}"/>
                </a:ext>
              </a:extLst>
            </p:cNvPr>
            <p:cNvGrpSpPr/>
            <p:nvPr/>
          </p:nvGrpSpPr>
          <p:grpSpPr>
            <a:xfrm>
              <a:off x="91332" y="62149"/>
              <a:ext cx="657427" cy="667462"/>
              <a:chOff x="0" y="-19462"/>
              <a:chExt cx="657427" cy="66746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15A277A-00A2-9E47-BE8B-DDA8E858FC1F}"/>
                  </a:ext>
                </a:extLst>
              </p:cNvPr>
              <p:cNvSpPr/>
              <p:nvPr/>
            </p:nvSpPr>
            <p:spPr>
              <a:xfrm>
                <a:off x="0" y="0"/>
                <a:ext cx="648000" cy="648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7" name="Graphic 258" descr="Lightbulb and gear">
                <a:extLst>
                  <a:ext uri="{FF2B5EF4-FFF2-40B4-BE49-F238E27FC236}">
                    <a16:creationId xmlns:a16="http://schemas.microsoft.com/office/drawing/2014/main" id="{70F92408-10CD-804D-BCCA-81EC67695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727" y="-19462"/>
                <a:ext cx="647700" cy="647700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8B558-E62E-6740-9142-6ADEE7FBC13A}"/>
              </a:ext>
            </a:extLst>
          </p:cNvPr>
          <p:cNvGrpSpPr/>
          <p:nvPr/>
        </p:nvGrpSpPr>
        <p:grpSpPr>
          <a:xfrm>
            <a:off x="4139952" y="1288172"/>
            <a:ext cx="2519680" cy="777240"/>
            <a:chOff x="0" y="0"/>
            <a:chExt cx="2520000" cy="7776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706023C-CF49-7041-928A-13B7BEF5BB96}"/>
                </a:ext>
              </a:extLst>
            </p:cNvPr>
            <p:cNvSpPr/>
            <p:nvPr/>
          </p:nvSpPr>
          <p:spPr>
            <a:xfrm>
              <a:off x="0" y="0"/>
              <a:ext cx="2520000" cy="777600"/>
            </a:xfrm>
            <a:prstGeom prst="roundRect">
              <a:avLst/>
            </a:prstGeom>
            <a:solidFill>
              <a:srgbClr val="F3732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90600">
                <a:spcAft>
                  <a:spcPts val="0"/>
                </a:spcAft>
              </a:pPr>
              <a:r>
                <a:rPr lang="is-IS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ÞEKKING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68E9AD4-ADCB-A942-8256-78FFD83EE8E6}"/>
                </a:ext>
              </a:extLst>
            </p:cNvPr>
            <p:cNvGrpSpPr/>
            <p:nvPr/>
          </p:nvGrpSpPr>
          <p:grpSpPr>
            <a:xfrm>
              <a:off x="91332" y="52421"/>
              <a:ext cx="679619" cy="657427"/>
              <a:chOff x="0" y="0"/>
              <a:chExt cx="679619" cy="6574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68E3D73-A3CF-B34B-B6AC-6DD1D6FDB901}"/>
                  </a:ext>
                </a:extLst>
              </p:cNvPr>
              <p:cNvSpPr/>
              <p:nvPr/>
            </p:nvSpPr>
            <p:spPr>
              <a:xfrm>
                <a:off x="0" y="0"/>
                <a:ext cx="648000" cy="648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3" name="Graphic 259" descr="Brain in head">
                <a:extLst>
                  <a:ext uri="{FF2B5EF4-FFF2-40B4-BE49-F238E27FC236}">
                    <a16:creationId xmlns:a16="http://schemas.microsoft.com/office/drawing/2014/main" id="{22BF7BE8-6196-694A-BA52-EC6603CB1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1919" y="9727"/>
                <a:ext cx="647700" cy="64770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58AB30-8A57-9E42-B2DC-F6A26FD4A368}"/>
              </a:ext>
            </a:extLst>
          </p:cNvPr>
          <p:cNvGrpSpPr/>
          <p:nvPr/>
        </p:nvGrpSpPr>
        <p:grpSpPr>
          <a:xfrm>
            <a:off x="2527776" y="2497602"/>
            <a:ext cx="2519680" cy="777240"/>
            <a:chOff x="0" y="0"/>
            <a:chExt cx="2520000" cy="7776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3A900B7-1946-FF45-AA44-35E8B6665A1B}"/>
                </a:ext>
              </a:extLst>
            </p:cNvPr>
            <p:cNvSpPr/>
            <p:nvPr/>
          </p:nvSpPr>
          <p:spPr>
            <a:xfrm>
              <a:off x="0" y="0"/>
              <a:ext cx="2520000" cy="777600"/>
            </a:xfrm>
            <a:prstGeom prst="roundRect">
              <a:avLst/>
            </a:prstGeom>
            <a:solidFill>
              <a:srgbClr val="F3732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90600">
                <a:spcAft>
                  <a:spcPts val="0"/>
                </a:spcAft>
              </a:pPr>
              <a:r>
                <a:rPr lang="is-IS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SJÁLFBÆRNI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CEC5BC2-B83D-BA47-8F95-B81DA317A152}"/>
                </a:ext>
              </a:extLst>
            </p:cNvPr>
            <p:cNvGrpSpPr/>
            <p:nvPr/>
          </p:nvGrpSpPr>
          <p:grpSpPr>
            <a:xfrm>
              <a:off x="91332" y="71877"/>
              <a:ext cx="657454" cy="648000"/>
              <a:chOff x="0" y="0"/>
              <a:chExt cx="657454" cy="648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3CBB2B2-1574-4142-AB84-3CE65430F69F}"/>
                  </a:ext>
                </a:extLst>
              </p:cNvPr>
              <p:cNvSpPr/>
              <p:nvPr/>
            </p:nvSpPr>
            <p:spPr>
              <a:xfrm>
                <a:off x="0" y="0"/>
                <a:ext cx="648000" cy="648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9" name="Graphic 254" descr="Open hand with plant">
                <a:extLst>
                  <a:ext uri="{FF2B5EF4-FFF2-40B4-BE49-F238E27FC236}">
                    <a16:creationId xmlns:a16="http://schemas.microsoft.com/office/drawing/2014/main" id="{A83F9A04-0485-CC4C-8F20-5F67EE800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294" y="2839"/>
                <a:ext cx="645160" cy="64516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98B73E-1562-E443-84AF-7807C0C9A031}"/>
              </a:ext>
            </a:extLst>
          </p:cNvPr>
          <p:cNvGrpSpPr/>
          <p:nvPr/>
        </p:nvGrpSpPr>
        <p:grpSpPr>
          <a:xfrm>
            <a:off x="6084768" y="2512308"/>
            <a:ext cx="2519680" cy="777240"/>
            <a:chOff x="0" y="0"/>
            <a:chExt cx="2520000" cy="77760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D46013-1E28-A647-B6F3-D1A908335060}"/>
                </a:ext>
              </a:extLst>
            </p:cNvPr>
            <p:cNvSpPr/>
            <p:nvPr/>
          </p:nvSpPr>
          <p:spPr>
            <a:xfrm>
              <a:off x="0" y="0"/>
              <a:ext cx="2520000" cy="777600"/>
            </a:xfrm>
            <a:prstGeom prst="roundRect">
              <a:avLst/>
            </a:prstGeom>
            <a:solidFill>
              <a:srgbClr val="F3732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90600">
                <a:spcAft>
                  <a:spcPts val="0"/>
                </a:spcAft>
              </a:pPr>
              <a:r>
                <a:rPr lang="is-IS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TENGSL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2E11C4-E06D-BE42-9750-4A8A79272006}"/>
                </a:ext>
              </a:extLst>
            </p:cNvPr>
            <p:cNvGrpSpPr/>
            <p:nvPr/>
          </p:nvGrpSpPr>
          <p:grpSpPr>
            <a:xfrm>
              <a:off x="91332" y="71877"/>
              <a:ext cx="650351" cy="648000"/>
              <a:chOff x="-2351" y="0"/>
              <a:chExt cx="650351" cy="6480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1EA4F4A-63BF-B74B-B3ED-8A5B31FD17F6}"/>
                  </a:ext>
                </a:extLst>
              </p:cNvPr>
              <p:cNvSpPr/>
              <p:nvPr/>
            </p:nvSpPr>
            <p:spPr>
              <a:xfrm>
                <a:off x="0" y="0"/>
                <a:ext cx="648000" cy="648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5" name="Graphic 260" descr="Circular flowchart">
                <a:extLst>
                  <a:ext uri="{FF2B5EF4-FFF2-40B4-BE49-F238E27FC236}">
                    <a16:creationId xmlns:a16="http://schemas.microsoft.com/office/drawing/2014/main" id="{CEA85DFB-7DA4-8543-B003-274732BC6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2351" y="0"/>
                <a:ext cx="647700" cy="647700"/>
              </a:xfrm>
              <a:prstGeom prst="rect">
                <a:avLst/>
              </a:prstGeom>
            </p:spPr>
          </p:pic>
        </p:grpSp>
      </p:grpSp>
      <p:pic>
        <p:nvPicPr>
          <p:cNvPr id="29" name="Picture 28" descr="A person on the machine&#10;&#10;Description automatically generated">
            <a:extLst>
              <a:ext uri="{FF2B5EF4-FFF2-40B4-BE49-F238E27FC236}">
                <a16:creationId xmlns:a16="http://schemas.microsoft.com/office/drawing/2014/main" id="{836D10CC-817A-7D4D-8855-DA7C057FBEE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0" y="3529091"/>
            <a:ext cx="2857500" cy="2299136"/>
          </a:xfrm>
          <a:prstGeom prst="rect">
            <a:avLst/>
          </a:prstGeom>
        </p:spPr>
      </p:pic>
      <p:pic>
        <p:nvPicPr>
          <p:cNvPr id="31" name="Picture 3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3CACD20-B5DE-494F-86DC-D771D9F8B3C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941" y="3529091"/>
            <a:ext cx="3175456" cy="241236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608FDE-3450-744B-B7D0-6275DEB0DE57}"/>
              </a:ext>
            </a:extLst>
          </p:cNvPr>
          <p:cNvSpPr/>
          <p:nvPr/>
        </p:nvSpPr>
        <p:spPr>
          <a:xfrm>
            <a:off x="323528" y="213401"/>
            <a:ext cx="8676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kern="1400" spc="-50">
                <a:solidFill>
                  <a:srgbClr val="F3732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ÁHERSLUR</a:t>
            </a:r>
            <a:endParaRPr lang="en-US" sz="2400">
              <a:solidFill>
                <a:srgbClr val="F373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6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gn in front of a building&#10;&#10;Description automatically generated">
            <a:extLst>
              <a:ext uri="{FF2B5EF4-FFF2-40B4-BE49-F238E27FC236}">
                <a16:creationId xmlns:a16="http://schemas.microsoft.com/office/drawing/2014/main" id="{9FC38F10-5CF3-3F49-936C-A8736F9101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4" y="0"/>
            <a:ext cx="9144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77EFE-8C9D-6441-A245-179C5BDB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236"/>
            <a:ext cx="9144000" cy="49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4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FA69E05-F7E9-B242-A3F5-C38956A2C70E}"/>
              </a:ext>
            </a:extLst>
          </p:cNvPr>
          <p:cNvSpPr>
            <a:spLocks/>
          </p:cNvSpPr>
          <p:nvPr/>
        </p:nvSpPr>
        <p:spPr>
          <a:xfrm>
            <a:off x="0" y="-12475"/>
            <a:ext cx="6299239" cy="5715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  <a:gs pos="37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0C0C0"/>
              </a:highligh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1B30E1-0251-6B48-9A0A-002AC2A68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0"/>
            <a:ext cx="421196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FDA3A-35D0-594B-9958-46C6F643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24285"/>
            <a:ext cx="3600400" cy="1240992"/>
          </a:xfrm>
        </p:spPr>
        <p:txBody>
          <a:bodyPr>
            <a:norm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Nýsköpunarmiðstöð Íslands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A21D1-4E96-E347-9846-8CD80B1CA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933" y="2561929"/>
            <a:ext cx="4512869" cy="2609144"/>
          </a:xfrm>
        </p:spPr>
        <p:txBody>
          <a:bodyPr>
            <a:normAutofit/>
          </a:bodyPr>
          <a:lstStyle/>
          <a:p>
            <a:r>
              <a:rPr lang="en-US" sz="1600">
                <a:solidFill>
                  <a:schemeClr val="bg1"/>
                </a:solidFill>
                <a:latin typeface="+mj-lt"/>
              </a:rPr>
              <a:t>Nýsköpunarmiðstöð heyrir undir atvinnuvega- </a:t>
            </a:r>
            <a:br>
              <a:rPr lang="en-US" sz="1600">
                <a:solidFill>
                  <a:schemeClr val="bg1"/>
                </a:solidFill>
                <a:latin typeface="+mj-lt"/>
              </a:rPr>
            </a:br>
            <a:r>
              <a:rPr lang="en-US" sz="1600">
                <a:solidFill>
                  <a:schemeClr val="bg1"/>
                </a:solidFill>
                <a:latin typeface="+mj-lt"/>
              </a:rPr>
              <a:t>og nýsköpunarráðuneyti</a:t>
            </a: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Starfar eftir lögum um opinberan stuðning við tæknirannsóknir, nýsköpun og atvinnuþróun (nr. 75/2007).</a:t>
            </a: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Stöðugildi eru 83 og starfsstöðvar eru í Reykjavík, Ísafirði, Vestmannaeyjum, Akureyri og á Sauðárkróki.</a:t>
            </a:r>
          </a:p>
          <a:p>
            <a:endParaRPr lang="en-US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3C56C-573A-854F-9645-45F4A7A31267}"/>
              </a:ext>
            </a:extLst>
          </p:cNvPr>
          <p:cNvSpPr txBox="1"/>
          <p:nvPr/>
        </p:nvSpPr>
        <p:spPr>
          <a:xfrm>
            <a:off x="1722016" y="1265277"/>
            <a:ext cx="170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Forstjóri </a:t>
            </a:r>
            <a:br>
              <a:rPr lang="en-US" sz="1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1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Sigríður Ingvarsdóttir</a:t>
            </a:r>
          </a:p>
        </p:txBody>
      </p:sp>
      <p:pic>
        <p:nvPicPr>
          <p:cNvPr id="16" name="Picture 15" descr="A person in a blue dress&#10;&#10;Description automatically generated">
            <a:extLst>
              <a:ext uri="{FF2B5EF4-FFF2-40B4-BE49-F238E27FC236}">
                <a16:creationId xmlns:a16="http://schemas.microsoft.com/office/drawing/2014/main" id="{3296C5BC-1D14-7B4F-9A99-5C16880033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933" y="458495"/>
            <a:ext cx="1280041" cy="15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5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9EDC9-5BB4-5F43-A424-BAF31846D9F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3937000"/>
            <a:ext cx="3703638" cy="1314450"/>
          </a:xfrm>
        </p:spPr>
        <p:txBody>
          <a:bodyPr>
            <a:normAutofit fontScale="92500"/>
          </a:bodyPr>
          <a:lstStyle/>
          <a:p>
            <a:r>
              <a:rPr lang="en-US">
                <a:latin typeface="+mj-lt"/>
              </a:rPr>
              <a:t>Reglulega eru gefin út RB blöð sem innihalda tæknilegar upplýsingar sem nýttar hafa verið til viðmiðunar um viðhald og gerð mannvirkja.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FEBFC-8223-E949-AD7D-98C5A78DFDC0}"/>
              </a:ext>
            </a:extLst>
          </p:cNvPr>
          <p:cNvSpPr>
            <a:spLocks/>
          </p:cNvSpPr>
          <p:nvPr/>
        </p:nvSpPr>
        <p:spPr>
          <a:xfrm>
            <a:off x="1524953" y="0"/>
            <a:ext cx="7619047" cy="5714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  <a:gs pos="37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0C0C0"/>
              </a:highlight>
            </a:endParaRPr>
          </a:p>
        </p:txBody>
      </p: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F56BF049-5755-7244-9523-3409856388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38067" cy="572690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3EEC6A2-A1F8-FE4A-9094-4CAD641B02AF}"/>
              </a:ext>
            </a:extLst>
          </p:cNvPr>
          <p:cNvSpPr txBox="1">
            <a:spLocks/>
          </p:cNvSpPr>
          <p:nvPr/>
        </p:nvSpPr>
        <p:spPr>
          <a:xfrm>
            <a:off x="-771466" y="4274261"/>
            <a:ext cx="5246569" cy="12089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algn="r"/>
            <a:r>
              <a:rPr lang="en-US"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Efnis- líf og orkutækni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938BFC9-F5B5-124E-995F-CC39AB306890}"/>
              </a:ext>
            </a:extLst>
          </p:cNvPr>
          <p:cNvSpPr txBox="1">
            <a:spLocks/>
          </p:cNvSpPr>
          <p:nvPr/>
        </p:nvSpPr>
        <p:spPr>
          <a:xfrm>
            <a:off x="5070930" y="2596258"/>
            <a:ext cx="4799634" cy="26814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8" indent="-91438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84038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566914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749789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932665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is-IS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Rannsóknir  og þróun á fjölbreyttu </a:t>
            </a:r>
            <a:br>
              <a:rPr lang="is-IS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s-IS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sviði tæknirannsókna</a:t>
            </a:r>
            <a:endParaRPr lang="en-US" alt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69875" indent="-180975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Nanótækni</a:t>
            </a:r>
          </a:p>
          <a:p>
            <a:pPr marL="269875" indent="-180975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Orkutækni </a:t>
            </a:r>
          </a:p>
          <a:p>
            <a:pPr marL="269875" indent="-180975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Heilbrigðistækni</a:t>
            </a:r>
          </a:p>
          <a:p>
            <a:pPr marL="269875" indent="-180975">
              <a:lnSpc>
                <a:spcPct val="110000"/>
              </a:lnSpc>
              <a:buFont typeface="Wingdings" pitchFamily="2" charset="2"/>
              <a:buChar char="§"/>
            </a:pPr>
            <a:endParaRPr lang="en-US" alt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6A5A18-5D6A-8645-8FA8-AFF16D62E1FE}"/>
              </a:ext>
            </a:extLst>
          </p:cNvPr>
          <p:cNvSpPr txBox="1"/>
          <p:nvPr/>
        </p:nvSpPr>
        <p:spPr>
          <a:xfrm>
            <a:off x="5070930" y="1263402"/>
            <a:ext cx="245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Forstöðumaður </a:t>
            </a:r>
            <a:b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Guðbjörg Óskarsdóttir</a:t>
            </a:r>
          </a:p>
        </p:txBody>
      </p:sp>
      <p:pic>
        <p:nvPicPr>
          <p:cNvPr id="16" name="Picture 1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2BDCF70-4DBE-9D4D-B71E-96CFAFA46A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325" y="257240"/>
            <a:ext cx="1114131" cy="171404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0832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122A01BE-770D-5A46-A949-A1DCB9E99A98}" vid="{9E649029-A88B-0B4F-A23E-90627F825A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2242</TotalTime>
  <Words>512</Words>
  <Application>Microsoft Macintosh PowerPoint</Application>
  <PresentationFormat>On-screen Show (16:10)</PresentationFormat>
  <Paragraphs>96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Lucida Grande</vt:lpstr>
      <vt:lpstr>Myriad Pro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Nýsköpunarmiðstöð Íslands</vt:lpstr>
      <vt:lpstr>PowerPoint Presentation</vt:lpstr>
      <vt:lpstr>Frumkvöðlar &amp; fyrirtæki</vt:lpstr>
      <vt:lpstr>Efnagreiningar</vt:lpstr>
      <vt:lpstr>Rannsóknastofa byggingariðnaðarins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Fjalar Sigurðarson</dc:creator>
  <cp:lastModifiedBy>Fjalar Sigurðarson</cp:lastModifiedBy>
  <cp:revision>99</cp:revision>
  <dcterms:created xsi:type="dcterms:W3CDTF">2017-01-13T09:08:08Z</dcterms:created>
  <dcterms:modified xsi:type="dcterms:W3CDTF">2019-11-19T14:09:16Z</dcterms:modified>
</cp:coreProperties>
</file>