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2"/>
  </p:notesMasterIdLst>
  <p:sldIdLst>
    <p:sldId id="256" r:id="rId2"/>
    <p:sldId id="261" r:id="rId3"/>
    <p:sldId id="272" r:id="rId4"/>
    <p:sldId id="263" r:id="rId5"/>
    <p:sldId id="264" r:id="rId6"/>
    <p:sldId id="265" r:id="rId7"/>
    <p:sldId id="268" r:id="rId8"/>
    <p:sldId id="274" r:id="rId9"/>
    <p:sldId id="270" r:id="rId10"/>
    <p:sldId id="273" r:id="rId11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6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5"/>
    <p:restoredTop sz="94586"/>
  </p:normalViewPr>
  <p:slideViewPr>
    <p:cSldViewPr snapToObjects="1" showGuides="1">
      <p:cViewPr varScale="1">
        <p:scale>
          <a:sx n="92" d="100"/>
          <a:sy n="92" d="100"/>
        </p:scale>
        <p:origin x="192" y="632"/>
      </p:cViewPr>
      <p:guideLst>
        <p:guide orient="horz" pos="176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A5181-DC3A-D44F-8B4A-4AB286D6D3C9}" type="datetimeFigureOut">
              <a:t>8/28/18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03360-25AE-A649-8952-9BB006B6290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84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s-IS" altLang="is-I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Grande" pitchFamily="48" charset="0"/>
                <a:ea typeface="ヒラギノ角ゴ Pro W3" pitchFamily="48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Grande" pitchFamily="48" charset="0"/>
                <a:ea typeface="ヒラギノ角ゴ Pro W3" pitchFamily="48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Grande" pitchFamily="48" charset="0"/>
                <a:ea typeface="ヒラギノ角ゴ Pro W3" pitchFamily="48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Grande" pitchFamily="48" charset="0"/>
                <a:ea typeface="ヒラギノ角ゴ Pro W3" pitchFamily="48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Grande" pitchFamily="48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pitchFamily="48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pitchFamily="48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pitchFamily="48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pitchFamily="48" charset="0"/>
                <a:ea typeface="ヒラギノ角ゴ Pro W3" pitchFamily="48" charset="-128"/>
              </a:defRPr>
            </a:lvl9pPr>
          </a:lstStyle>
          <a:p>
            <a:pPr>
              <a:spcBef>
                <a:spcPct val="0"/>
              </a:spcBef>
            </a:pPr>
            <a:fld id="{27EB3AE7-0E95-4014-8EED-D228A316CFC1}" type="slidenum">
              <a:rPr lang="en-US" altLang="is-IS" smtClean="0"/>
              <a:pPr>
                <a:spcBef>
                  <a:spcPct val="0"/>
                </a:spcBef>
              </a:pPr>
              <a:t>2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1468701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s-IS" altLang="is-I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Grande" pitchFamily="48" charset="0"/>
                <a:ea typeface="ヒラギノ角ゴ Pro W3" pitchFamily="48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Grande" pitchFamily="48" charset="0"/>
                <a:ea typeface="ヒラギノ角ゴ Pro W3" pitchFamily="48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Grande" pitchFamily="48" charset="0"/>
                <a:ea typeface="ヒラギノ角ゴ Pro W3" pitchFamily="48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Grande" pitchFamily="48" charset="0"/>
                <a:ea typeface="ヒラギノ角ゴ Pro W3" pitchFamily="48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Grande" pitchFamily="48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pitchFamily="48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pitchFamily="48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pitchFamily="48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pitchFamily="48" charset="0"/>
                <a:ea typeface="ヒラギノ角ゴ Pro W3" pitchFamily="48" charset="-128"/>
              </a:defRPr>
            </a:lvl9pPr>
          </a:lstStyle>
          <a:p>
            <a:pPr>
              <a:spcBef>
                <a:spcPct val="0"/>
              </a:spcBef>
            </a:pPr>
            <a:fld id="{27EB3AE7-0E95-4014-8EED-D228A316CFC1}" type="slidenum">
              <a:rPr lang="en-US" altLang="is-IS" smtClean="0"/>
              <a:pPr>
                <a:spcBef>
                  <a:spcPct val="0"/>
                </a:spcBef>
              </a:pPr>
              <a:t>3</a:t>
            </a:fld>
            <a:endParaRPr lang="en-US" altLang="is-IS"/>
          </a:p>
        </p:txBody>
      </p:sp>
    </p:spTree>
    <p:extLst>
      <p:ext uri="{BB962C8B-B14F-4D97-AF65-F5344CB8AC3E}">
        <p14:creationId xmlns:p14="http://schemas.microsoft.com/office/powerpoint/2010/main" val="201100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s-IS" altLang="is-IS"/>
              <a:t>Mjög einfaldað yfirlit yfir hvernig tækniþróun og innkaup mætast, fyrirmyndin kemur frá Ameríska Hernum og NASA og hefur síðan verið tekin lengra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Lucida Grande" pitchFamily="48" charset="0"/>
                <a:ea typeface="ヒラギノ角ゴ Pro W3" pitchFamily="48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Lucida Grande" pitchFamily="48" charset="0"/>
                <a:ea typeface="ヒラギノ角ゴ Pro W3" pitchFamily="48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Grande" pitchFamily="48" charset="0"/>
                <a:ea typeface="ヒラギノ角ゴ Pro W3" pitchFamily="48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Grande" pitchFamily="48" charset="0"/>
                <a:ea typeface="ヒラギノ角ゴ Pro W3" pitchFamily="48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Lucida Grande" pitchFamily="48" charset="0"/>
                <a:ea typeface="ヒラギノ角ゴ Pro W3" pitchFamily="4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pitchFamily="48" charset="0"/>
                <a:ea typeface="ヒラギノ角ゴ Pro W3" pitchFamily="4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pitchFamily="48" charset="0"/>
                <a:ea typeface="ヒラギノ角ゴ Pro W3" pitchFamily="4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pitchFamily="48" charset="0"/>
                <a:ea typeface="ヒラギノ角ゴ Pro W3" pitchFamily="4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Grande" pitchFamily="48" charset="0"/>
                <a:ea typeface="ヒラギノ角ゴ Pro W3" pitchFamily="48" charset="-128"/>
              </a:defRPr>
            </a:lvl9pPr>
          </a:lstStyle>
          <a:p>
            <a:pPr>
              <a:spcBef>
                <a:spcPct val="0"/>
              </a:spcBef>
            </a:pPr>
            <a:fld id="{0AC86AB0-3DFE-4312-A4BE-753176870B85}" type="slidenum">
              <a:rPr lang="en-US" altLang="is-I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is-I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304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glæ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632460"/>
            <a:ext cx="7543800" cy="29718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1" baseline="0">
                <a:solidFill>
                  <a:schemeClr val="tx1">
                    <a:lumMod val="85000"/>
                    <a:lumOff val="15000"/>
                  </a:schemeClr>
                </a:solidFill>
                <a:latin typeface="Myriad Pr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713018"/>
            <a:ext cx="7543800" cy="9525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Myriad Pro" charset="0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Myriad Pro" charset="0"/>
              </a:defRPr>
            </a:lvl1pPr>
          </a:lstStyle>
          <a:p>
            <a:fld id="{4BDF68E2-58F2-4D09-BE8B-E3BD06533059}" type="datetimeFigureOut">
              <a:rPr lang="en-US" dirty="0"/>
              <a:pPr/>
              <a:t>8/28/18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Myriad Pro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Myriad Pro" charset="0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80" y="7129349"/>
            <a:ext cx="1478280" cy="4030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80" y="7298682"/>
            <a:ext cx="1478280" cy="40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76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Mynd og mynda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" y="4095899"/>
            <a:ext cx="9141619" cy="16191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229100"/>
            <a:ext cx="7589520" cy="68580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" y="2"/>
            <a:ext cx="9143989" cy="409589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4922520"/>
            <a:ext cx="7589520" cy="4953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8/28/18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7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ill og texti í 90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8/28/18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051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ill 90˚og texti 90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45650"/>
            <a:ext cx="1971675" cy="479785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45649"/>
            <a:ext cx="5800725" cy="4797850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8/28/18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8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ill og inni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8/28/18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1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flaskip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32460"/>
            <a:ext cx="7543800" cy="297180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710940"/>
            <a:ext cx="7543800" cy="9525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8/28/18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6195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04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eir dálk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38837"/>
            <a:ext cx="7543800" cy="12089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538112"/>
            <a:ext cx="3703320" cy="3352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538116"/>
            <a:ext cx="3703320" cy="33527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8/28/18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burður - punktar hlið við hli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38837"/>
            <a:ext cx="7543800" cy="12089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538378"/>
            <a:ext cx="3703320" cy="613569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151945"/>
            <a:ext cx="3703320" cy="27389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538378"/>
            <a:ext cx="3703320" cy="613569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151945"/>
            <a:ext cx="3703320" cy="27389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8/28/18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8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ill eingöng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8/28/18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39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óm með fæ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8/28/18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7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Galtó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6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Hliðardálk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" y="0"/>
            <a:ext cx="3078059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5299"/>
            <a:ext cx="2400300" cy="1905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41" y="609600"/>
            <a:ext cx="5009393" cy="43815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438402"/>
            <a:ext cx="2400300" cy="2815937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8" y="5383157"/>
            <a:ext cx="1963883" cy="30427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8/28/18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5383157"/>
            <a:ext cx="3486150" cy="30427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74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93" y="5280067"/>
            <a:ext cx="9144001" cy="4364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38837"/>
            <a:ext cx="7543800" cy="12089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538112"/>
            <a:ext cx="7543801" cy="3352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31641" y="5383157"/>
            <a:ext cx="134552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fld id="{98624D31-43A5-475A-80CF-332C9F6DCF35}" type="datetimeFigureOut">
              <a:rPr lang="en-US" dirty="0"/>
              <a:pPr/>
              <a:t>8/28/18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3" y="5383157"/>
            <a:ext cx="3617103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8" y="5383157"/>
            <a:ext cx="98401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70" y="5355583"/>
            <a:ext cx="1046762" cy="28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6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3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4800" kern="1200" spc="-51" baseline="0">
          <a:solidFill>
            <a:schemeClr val="tx1">
              <a:lumMod val="75000"/>
              <a:lumOff val="25000"/>
            </a:schemeClr>
          </a:solidFill>
          <a:latin typeface="Myriad Pro" charset="0"/>
          <a:ea typeface="Myriad Pro" charset="0"/>
          <a:cs typeface="Myriad Pro" charset="0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Myriad Pro" charset="0"/>
          <a:ea typeface="Myriad Pro" charset="0"/>
          <a:cs typeface="Myriad Pro" charset="0"/>
        </a:defRPr>
      </a:lvl1pPr>
      <a:lvl2pPr marL="38403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Myriad Pro" charset="0"/>
          <a:ea typeface="Myriad Pro" charset="0"/>
          <a:cs typeface="Myriad Pro" charset="0"/>
        </a:defRPr>
      </a:lvl2pPr>
      <a:lvl3pPr marL="56691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Myriad Pro" charset="0"/>
          <a:ea typeface="Myriad Pro" charset="0"/>
          <a:cs typeface="Myriad Pro" charset="0"/>
        </a:defRPr>
      </a:lvl3pPr>
      <a:lvl4pPr marL="7497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Myriad Pro" charset="0"/>
          <a:ea typeface="Myriad Pro" charset="0"/>
          <a:cs typeface="Myriad Pro" charset="0"/>
        </a:defRPr>
      </a:lvl4pPr>
      <a:lvl5pPr marL="93266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Myriad Pro" charset="0"/>
          <a:ea typeface="Myriad Pro" charset="0"/>
          <a:cs typeface="Myriad Pro" charset="0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611560" y="553244"/>
            <a:ext cx="7920880" cy="12241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1" baseline="0">
                <a:solidFill>
                  <a:schemeClr val="tx1">
                    <a:lumMod val="85000"/>
                    <a:lumOff val="1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algn="ctr"/>
            <a:r>
              <a:rPr lang="en-U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Almenn kynning </a:t>
            </a:r>
            <a:r>
              <a:rPr lang="is-IS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á Nýsköpunarmiðstöð Íslands</a:t>
            </a:r>
            <a:endParaRPr lang="is-I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364088" y="3865612"/>
            <a:ext cx="2428125" cy="993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09428"/>
            <a:ext cx="3888432" cy="251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8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1560" y="265212"/>
            <a:ext cx="7846640" cy="653224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is-IS" sz="2800" dirty="0"/>
              <a:t>Efnagreiningar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99592" y="1062452"/>
            <a:ext cx="7558608" cy="4618707"/>
          </a:xfrm>
          <a:prstGeom prst="rect">
            <a:avLst/>
          </a:prstGeom>
        </p:spPr>
        <p:txBody>
          <a:bodyPr/>
          <a:lstStyle>
            <a:lvl1pPr marL="91438" indent="-91438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384038" indent="-182875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566914" indent="-182875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749789" indent="-182875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932665" indent="-182875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sz="1600" dirty="0"/>
              <a:t>Efnamælingar - meginefnagreiningar, snefilefnagreiningar, 9 starfsmenn, velta um 100 millj.</a:t>
            </a:r>
          </a:p>
          <a:p>
            <a:r>
              <a:rPr lang="is-IS" sz="1600" dirty="0"/>
              <a:t>Umhverfisvöktun – Mælingar í lofti, úrkomu, ferskvatni, gróðri og lífríki. Höfum umsjón með helstu mælingaverkefnum í kringum stóriðju á Íslandi og rekum eða þjónum mælistöðvum víða um land</a:t>
            </a:r>
          </a:p>
          <a:p>
            <a:r>
              <a:rPr lang="is-IS" sz="1600" dirty="0"/>
              <a:t>Mengunarmælingar – Mælingar í útblæstri, frárennsli og úrgangi frá iðnaði og stóriðju</a:t>
            </a:r>
          </a:p>
          <a:p>
            <a:r>
              <a:rPr lang="is-IS" sz="1600" dirty="0"/>
              <a:t>Rannsóknir – hvötun við efnasmíð </a:t>
            </a:r>
            <a:r>
              <a:rPr lang="is-IS" sz="1600" dirty="0" err="1"/>
              <a:t>ammóníaks</a:t>
            </a:r>
            <a:r>
              <a:rPr lang="is-IS" sz="1600" dirty="0"/>
              <a:t>, rannsóknir á lífríki, s.s.hvalarannsóknir</a:t>
            </a:r>
          </a:p>
          <a:p>
            <a:endParaRPr lang="is-IS" sz="16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33564"/>
            <a:ext cx="2272130" cy="151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65612"/>
            <a:ext cx="2088232" cy="76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77580"/>
            <a:ext cx="25908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801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>
            <p:ph type="title"/>
          </p:nvPr>
        </p:nvSpPr>
        <p:spPr>
          <a:xfrm>
            <a:off x="683569" y="812006"/>
            <a:ext cx="6747123" cy="857250"/>
          </a:xfrm>
        </p:spPr>
        <p:txBody>
          <a:bodyPr>
            <a:normAutofit/>
          </a:bodyPr>
          <a:lstStyle/>
          <a:p>
            <a:pPr eaLnBrk="1" hangingPunct="1"/>
            <a:br>
              <a:rPr lang="is-IS" altLang="is-IS" sz="2800" dirty="0"/>
            </a:br>
            <a:endParaRPr lang="en-US" altLang="is-IS" sz="2800" dirty="0"/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>
          <a:xfrm>
            <a:off x="427776" y="1769269"/>
            <a:ext cx="7883306" cy="3086100"/>
          </a:xfrm>
        </p:spPr>
        <p:txBody>
          <a:bodyPr/>
          <a:lstStyle/>
          <a:p>
            <a:pPr eaLnBrk="1" hangingPunct="1"/>
            <a:r>
              <a:rPr lang="is-IS" altLang="is-IS" dirty="0"/>
              <a:t>Samkvæmt lögum um opinberan stuðning við tæknirannsóknir, nýsköpun og atvinnuþróun (nr. 75/2007): </a:t>
            </a:r>
          </a:p>
          <a:p>
            <a:pPr lvl="1" eaLnBrk="1" hangingPunct="1"/>
            <a:r>
              <a:rPr lang="en-US" altLang="is-IS" dirty="0" err="1"/>
              <a:t>Stunda</a:t>
            </a:r>
            <a:r>
              <a:rPr lang="en-US" altLang="is-IS" dirty="0"/>
              <a:t> </a:t>
            </a:r>
            <a:r>
              <a:rPr lang="en-US" altLang="is-IS" dirty="0" err="1"/>
              <a:t>tæknirannsóknir</a:t>
            </a:r>
            <a:r>
              <a:rPr lang="en-US" altLang="is-IS" dirty="0"/>
              <a:t>, </a:t>
            </a:r>
            <a:r>
              <a:rPr lang="en-US" altLang="is-IS" dirty="0" err="1"/>
              <a:t>þróun</a:t>
            </a:r>
            <a:r>
              <a:rPr lang="en-US" altLang="is-IS" dirty="0"/>
              <a:t>, </a:t>
            </a:r>
            <a:r>
              <a:rPr lang="en-US" altLang="is-IS" dirty="0" err="1"/>
              <a:t>greiningar</a:t>
            </a:r>
            <a:r>
              <a:rPr lang="en-US" altLang="is-IS" dirty="0"/>
              <a:t>, </a:t>
            </a:r>
            <a:r>
              <a:rPr lang="en-US" altLang="is-IS" dirty="0" err="1"/>
              <a:t>prófanir</a:t>
            </a:r>
            <a:r>
              <a:rPr lang="en-US" altLang="is-IS" dirty="0"/>
              <a:t>, </a:t>
            </a:r>
            <a:r>
              <a:rPr lang="en-US" altLang="is-IS" dirty="0" err="1"/>
              <a:t>mælingar</a:t>
            </a:r>
            <a:r>
              <a:rPr lang="en-US" altLang="is-IS" dirty="0"/>
              <a:t> </a:t>
            </a:r>
            <a:r>
              <a:rPr lang="en-US" altLang="is-IS" dirty="0" err="1"/>
              <a:t>og</a:t>
            </a:r>
            <a:r>
              <a:rPr lang="en-US" altLang="is-IS" dirty="0"/>
              <a:t> </a:t>
            </a:r>
            <a:r>
              <a:rPr lang="en-US" altLang="is-IS" dirty="0" err="1"/>
              <a:t>vottanir</a:t>
            </a:r>
            <a:endParaRPr lang="en-US" altLang="is-IS" dirty="0"/>
          </a:p>
          <a:p>
            <a:pPr lvl="1" eaLnBrk="1" hangingPunct="1"/>
            <a:r>
              <a:rPr lang="en-US" altLang="is-IS" dirty="0" err="1"/>
              <a:t>Miðla</a:t>
            </a:r>
            <a:r>
              <a:rPr lang="en-US" altLang="is-IS" dirty="0"/>
              <a:t> </a:t>
            </a:r>
            <a:r>
              <a:rPr lang="en-US" altLang="is-IS" dirty="0" err="1"/>
              <a:t>þekkingu</a:t>
            </a:r>
            <a:r>
              <a:rPr lang="en-US" altLang="is-IS" dirty="0"/>
              <a:t> </a:t>
            </a:r>
            <a:r>
              <a:rPr lang="en-US" altLang="is-IS" dirty="0" err="1"/>
              <a:t>og</a:t>
            </a:r>
            <a:r>
              <a:rPr lang="en-US" altLang="is-IS" dirty="0"/>
              <a:t> </a:t>
            </a:r>
            <a:r>
              <a:rPr lang="en-US" altLang="is-IS" dirty="0" err="1"/>
              <a:t>veita</a:t>
            </a:r>
            <a:r>
              <a:rPr lang="en-US" altLang="is-IS" dirty="0"/>
              <a:t> </a:t>
            </a:r>
            <a:r>
              <a:rPr lang="en-US" altLang="is-IS" dirty="0" err="1"/>
              <a:t>stuðningsþjónustu</a:t>
            </a:r>
            <a:r>
              <a:rPr lang="en-US" altLang="is-IS" dirty="0"/>
              <a:t> </a:t>
            </a:r>
            <a:r>
              <a:rPr lang="en-US" altLang="is-IS" dirty="0" err="1"/>
              <a:t>fyrir</a:t>
            </a:r>
            <a:r>
              <a:rPr lang="en-US" altLang="is-IS" dirty="0"/>
              <a:t> </a:t>
            </a:r>
            <a:r>
              <a:rPr lang="en-US" altLang="is-IS" dirty="0" err="1"/>
              <a:t>frumkvöðla</a:t>
            </a:r>
            <a:r>
              <a:rPr lang="en-US" altLang="is-IS" dirty="0"/>
              <a:t> </a:t>
            </a:r>
            <a:r>
              <a:rPr lang="en-US" altLang="is-IS" dirty="0" err="1"/>
              <a:t>og</a:t>
            </a:r>
            <a:r>
              <a:rPr lang="en-US" altLang="is-IS" dirty="0"/>
              <a:t> </a:t>
            </a:r>
            <a:r>
              <a:rPr lang="en-US" altLang="is-IS" dirty="0" err="1"/>
              <a:t>sprota</a:t>
            </a:r>
            <a:r>
              <a:rPr lang="en-US" altLang="is-IS" dirty="0"/>
              <a:t>- </a:t>
            </a:r>
            <a:r>
              <a:rPr lang="en-US" altLang="is-IS" dirty="0" err="1"/>
              <a:t>og</a:t>
            </a:r>
            <a:r>
              <a:rPr lang="en-US" altLang="is-IS" dirty="0"/>
              <a:t> </a:t>
            </a:r>
            <a:r>
              <a:rPr lang="en-US" altLang="is-IS" dirty="0" err="1"/>
              <a:t>nýsköpunarfyrirtæki</a:t>
            </a:r>
            <a:endParaRPr lang="en-US" altLang="is-IS" dirty="0"/>
          </a:p>
          <a:p>
            <a:pPr lvl="1" eaLnBrk="1" hangingPunct="1"/>
            <a:r>
              <a:rPr lang="en-US" altLang="is-IS" dirty="0" err="1"/>
              <a:t>Styrkja</a:t>
            </a:r>
            <a:r>
              <a:rPr lang="en-US" altLang="is-IS" dirty="0"/>
              <a:t> </a:t>
            </a:r>
            <a:r>
              <a:rPr lang="en-US" altLang="is-IS" dirty="0" err="1"/>
              <a:t>samkeppnisstöðu</a:t>
            </a:r>
            <a:r>
              <a:rPr lang="en-US" altLang="is-IS" dirty="0"/>
              <a:t> </a:t>
            </a:r>
            <a:r>
              <a:rPr lang="en-US" altLang="is-IS" dirty="0" err="1"/>
              <a:t>íslensks</a:t>
            </a:r>
            <a:r>
              <a:rPr lang="en-US" altLang="is-IS" dirty="0"/>
              <a:t> </a:t>
            </a:r>
            <a:r>
              <a:rPr lang="en-US" altLang="is-IS" dirty="0" err="1"/>
              <a:t>atvinnulífs</a:t>
            </a:r>
            <a:r>
              <a:rPr lang="en-US" altLang="is-IS" dirty="0"/>
              <a:t> </a:t>
            </a:r>
            <a:r>
              <a:rPr lang="en-US" altLang="is-IS" dirty="0" err="1"/>
              <a:t>og</a:t>
            </a:r>
            <a:r>
              <a:rPr lang="en-US" altLang="is-IS" dirty="0"/>
              <a:t> </a:t>
            </a:r>
            <a:r>
              <a:rPr lang="en-US" altLang="is-IS" dirty="0" err="1"/>
              <a:t>auka</a:t>
            </a:r>
            <a:r>
              <a:rPr lang="en-US" altLang="is-IS" dirty="0"/>
              <a:t> </a:t>
            </a:r>
            <a:r>
              <a:rPr lang="en-US" altLang="is-IS" dirty="0" err="1"/>
              <a:t>lífsgæði</a:t>
            </a:r>
            <a:r>
              <a:rPr lang="en-US" altLang="is-IS" dirty="0"/>
              <a:t> í </a:t>
            </a:r>
            <a:r>
              <a:rPr lang="en-US" altLang="is-IS" dirty="0" err="1"/>
              <a:t>landinu</a:t>
            </a:r>
            <a:endParaRPr lang="en-US" altLang="is-IS" dirty="0"/>
          </a:p>
          <a:p>
            <a:pPr lvl="1" eaLnBrk="1" hangingPunct="1"/>
            <a:endParaRPr lang="en-US" altLang="is-IS" dirty="0"/>
          </a:p>
        </p:txBody>
      </p:sp>
      <p:pic>
        <p:nvPicPr>
          <p:cNvPr id="13316" name="Picture 4" descr="C:\Users\Lenovo\Desktop\AN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459" y="716299"/>
            <a:ext cx="1140619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552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3851920" y="1129308"/>
            <a:ext cx="4680520" cy="3168352"/>
            <a:chOff x="2267744" y="1417340"/>
            <a:chExt cx="4680520" cy="316835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572000" y="2065412"/>
              <a:ext cx="0" cy="23762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699792" y="3145532"/>
              <a:ext cx="39604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627784" y="2065412"/>
              <a:ext cx="21649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</a:rPr>
                <a:t>Stuðningur við frumkvöðla og fyrirtæki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88024" y="2065412"/>
              <a:ext cx="20162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</a:rPr>
                <a:t>N</a:t>
              </a:r>
              <a:r>
                <a:rPr lang="is-IS" b="1">
                  <a:solidFill>
                    <a:schemeClr val="accent1"/>
                  </a:solidFill>
                </a:rPr>
                <a:t>ýsköpun og þróun í efnis-, líf- og orkutækni</a:t>
              </a:r>
              <a:endParaRPr lang="en-US" b="1">
                <a:solidFill>
                  <a:schemeClr val="accent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27784" y="3433564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</a:rPr>
                <a:t>Efnagreiningar og umhverfisvöktun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88025" y="3289548"/>
              <a:ext cx="180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</a:rPr>
                <a:t>Ranns</a:t>
              </a:r>
              <a:r>
                <a:rPr lang="is-IS" b="1">
                  <a:solidFill>
                    <a:schemeClr val="accent1"/>
                  </a:solidFill>
                </a:rPr>
                <a:t>óknir í byggingariðnaði </a:t>
              </a:r>
              <a:br>
                <a:rPr lang="is-IS" b="1">
                  <a:solidFill>
                    <a:schemeClr val="accent1"/>
                  </a:solidFill>
                </a:rPr>
              </a:br>
              <a:r>
                <a:rPr lang="is-IS" b="1">
                  <a:solidFill>
                    <a:schemeClr val="accent1"/>
                  </a:solidFill>
                </a:rPr>
                <a:t>og jarðtækni</a:t>
              </a:r>
              <a:endParaRPr lang="en-US" b="1">
                <a:solidFill>
                  <a:schemeClr val="accent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67744" y="1417340"/>
              <a:ext cx="4680520" cy="43088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spc="-150">
                  <a:solidFill>
                    <a:schemeClr val="bg1"/>
                  </a:solidFill>
                </a:rPr>
                <a:t>N</a:t>
              </a:r>
              <a:r>
                <a:rPr lang="is-IS" sz="2200" b="1" spc="-150">
                  <a:solidFill>
                    <a:schemeClr val="bg1"/>
                  </a:solidFill>
                </a:rPr>
                <a:t>ÝSKÖPUN -  ÞRÓUN </a:t>
              </a:r>
              <a:r>
                <a:rPr lang="mr-IN" sz="2200" b="1" spc="-150">
                  <a:solidFill>
                    <a:schemeClr val="bg1"/>
                  </a:solidFill>
                </a:rPr>
                <a:t>–</a:t>
              </a:r>
              <a:r>
                <a:rPr lang="is-IS" sz="2200" b="1" spc="-150">
                  <a:solidFill>
                    <a:schemeClr val="bg1"/>
                  </a:solidFill>
                </a:rPr>
                <a:t> GRÆN HUGSUN</a:t>
              </a:r>
              <a:endParaRPr lang="en-US" sz="2200" b="1" spc="-15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67744" y="1417340"/>
              <a:ext cx="4680520" cy="31683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21396"/>
            <a:ext cx="2376264" cy="1395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610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1633364"/>
          </a:xfrm>
          <a:prstGeom prst="rect">
            <a:avLst/>
          </a:prstGeom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67544" y="481236"/>
            <a:ext cx="5829300" cy="857250"/>
          </a:xfrm>
        </p:spPr>
        <p:txBody>
          <a:bodyPr>
            <a:normAutofit/>
          </a:bodyPr>
          <a:lstStyle/>
          <a:p>
            <a:r>
              <a:rPr lang="is-IS" altLang="is-IS" sz="3600" dirty="0">
                <a:solidFill>
                  <a:schemeClr val="bg1"/>
                </a:solidFill>
              </a:rPr>
              <a:t>Skilgreind stefna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949" y="1722834"/>
            <a:ext cx="7228411" cy="3150889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is-IS" sz="1800" dirty="0">
                <a:latin typeface="Arial" charset="0"/>
                <a:ea typeface="Arial" charset="0"/>
                <a:cs typeface="Arial" charset="0"/>
              </a:rPr>
              <a:t>Vera málsvari og brautryðjandi nýrra hugmynda á völdum sviðum rannsókna, þróunar og vísinda</a:t>
            </a:r>
          </a:p>
          <a:p>
            <a:pPr>
              <a:defRPr/>
            </a:pPr>
            <a:r>
              <a:rPr lang="is-IS" sz="1800" dirty="0">
                <a:latin typeface="Arial" charset="0"/>
                <a:ea typeface="Arial" charset="0"/>
                <a:cs typeface="Arial" charset="0"/>
              </a:rPr>
              <a:t>Skapa öfluga innviði sem einkennast af einföldum ferlum, þjóna viðskiptavinum og styrkja starfsmenn</a:t>
            </a:r>
            <a:br>
              <a:rPr lang="is-IS" sz="1800" dirty="0">
                <a:latin typeface="Arial" charset="0"/>
                <a:ea typeface="Arial" charset="0"/>
                <a:cs typeface="Arial" charset="0"/>
              </a:rPr>
            </a:br>
            <a:r>
              <a:rPr lang="is-IS" sz="1800" dirty="0">
                <a:latin typeface="Arial" charset="0"/>
                <a:ea typeface="Arial" charset="0"/>
                <a:cs typeface="Arial" charset="0"/>
              </a:rPr>
              <a:t>Nýsköpunarmiðstöðvar</a:t>
            </a:r>
          </a:p>
          <a:p>
            <a:pPr>
              <a:defRPr/>
            </a:pPr>
            <a:r>
              <a:rPr lang="is-IS" sz="1800" dirty="0">
                <a:latin typeface="Arial" charset="0"/>
                <a:ea typeface="Arial" charset="0"/>
                <a:cs typeface="Arial" charset="0"/>
              </a:rPr>
              <a:t>Vera fyrsti valkostur sprotafyrirtækja sem leita stuðningsþjónustu og aðstoða við fjármögnun þeirra.</a:t>
            </a:r>
          </a:p>
          <a:p>
            <a:pPr>
              <a:defRPr/>
            </a:pPr>
            <a:r>
              <a:rPr lang="is-IS" sz="1800" dirty="0">
                <a:latin typeface="Arial" charset="0"/>
                <a:ea typeface="Arial" charset="0"/>
                <a:cs typeface="Arial" charset="0"/>
              </a:rPr>
              <a:t>Vera burðarás í fjölþjóðlegu samstarfi rannsókna- og þróunarverkefna sem skapa þátttökuaðilum samkeppnisforskot</a:t>
            </a:r>
          </a:p>
          <a:p>
            <a:pPr>
              <a:defRPr/>
            </a:pPr>
            <a:r>
              <a:rPr lang="is-IS" sz="1800" dirty="0">
                <a:latin typeface="Arial" charset="0"/>
                <a:ea typeface="Arial" charset="0"/>
                <a:cs typeface="Arial" charset="0"/>
              </a:rPr>
              <a:t>Vera í forystuhlutverki í stuðningi og uppbyggingu skapandi atvinnugreina</a:t>
            </a:r>
          </a:p>
        </p:txBody>
      </p:sp>
    </p:spTree>
    <p:extLst>
      <p:ext uri="{BB962C8B-B14F-4D97-AF65-F5344CB8AC3E}">
        <p14:creationId xmlns:p14="http://schemas.microsoft.com/office/powerpoint/2010/main" val="1096191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F977EFE-8C9D-6441-A245-179C5BDB0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236"/>
            <a:ext cx="9144000" cy="498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4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0"/>
            <a:ext cx="704673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0559"/>
      </p:ext>
    </p:extLst>
  </p:cSld>
  <p:clrMapOvr>
    <a:masterClrMapping/>
  </p:clrMapOvr>
  <p:transition spd="med" advTm="16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0704"/>
            <a:ext cx="7543800" cy="556597"/>
          </a:xfrm>
        </p:spPr>
        <p:txBody>
          <a:bodyPr>
            <a:normAutofit/>
          </a:bodyPr>
          <a:lstStyle/>
          <a:p>
            <a:r>
              <a:rPr lang="is-IS" sz="2800" dirty="0">
                <a:solidFill>
                  <a:schemeClr val="tx1"/>
                </a:solidFill>
              </a:rPr>
              <a:t>Frumkvöðlasetur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201317"/>
            <a:ext cx="4973175" cy="720079"/>
          </a:xfrm>
        </p:spPr>
        <p:txBody>
          <a:bodyPr>
            <a:normAutofit fontScale="85000" lnSpcReduction="10000"/>
          </a:bodyPr>
          <a:lstStyle/>
          <a:p>
            <a:r>
              <a:rPr lang="is-IS" altLang="is-IS" sz="1800" dirty="0"/>
              <a:t>Markmið að skapa frumkvöðlum og fyrirtækjum umgjörð</a:t>
            </a:r>
            <a:br>
              <a:rPr lang="is-IS" altLang="is-IS" sz="1800" dirty="0"/>
            </a:br>
            <a:r>
              <a:rPr lang="is-IS" altLang="is-IS" sz="1800" dirty="0"/>
              <a:t> og aðstöðu til að vinna  að framgangi viðskiptahugmynda.</a:t>
            </a:r>
            <a:endParaRPr lang="is-IS" sz="1800" dirty="0"/>
          </a:p>
          <a:p>
            <a:endParaRPr lang="is-IS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7220"/>
            <a:ext cx="3116983" cy="174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9592" y="2065412"/>
            <a:ext cx="54726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s-IS" sz="1400" dirty="0">
                <a:latin typeface="Myriad Pro" charset="0"/>
                <a:ea typeface="Myriad Pro" charset="0"/>
                <a:cs typeface="Myriad Pro" charset="0"/>
              </a:rPr>
              <a:t>Keldnaholt</a:t>
            </a:r>
          </a:p>
          <a:p>
            <a:pPr marL="285750" indent="-285750">
              <a:buFont typeface="Arial" charset="0"/>
              <a:buChar char="•"/>
            </a:pPr>
            <a:r>
              <a:rPr lang="is-IS" sz="1400" dirty="0">
                <a:latin typeface="Myriad Pro" charset="0"/>
                <a:ea typeface="Myriad Pro" charset="0"/>
                <a:cs typeface="Myriad Pro" charset="0"/>
              </a:rPr>
              <a:t>Kím </a:t>
            </a:r>
            <a:r>
              <a:rPr lang="is-IS" sz="1400" dirty="0" err="1">
                <a:latin typeface="Myriad Pro" charset="0"/>
                <a:ea typeface="Myriad Pro" charset="0"/>
                <a:cs typeface="Myriad Pro" charset="0"/>
              </a:rPr>
              <a:t>Medical</a:t>
            </a:r>
            <a:r>
              <a:rPr lang="is-IS" sz="1400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is-IS" sz="1400" dirty="0" err="1">
                <a:latin typeface="Myriad Pro" charset="0"/>
                <a:ea typeface="Myriad Pro" charset="0"/>
                <a:cs typeface="Myriad Pro" charset="0"/>
              </a:rPr>
              <a:t>park</a:t>
            </a:r>
            <a:endParaRPr lang="is-IS" sz="1400" dirty="0">
              <a:latin typeface="Myriad Pro" charset="0"/>
              <a:ea typeface="Myriad Pro" charset="0"/>
              <a:cs typeface="Myriad Pro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is-IS" sz="1400" dirty="0">
                <a:latin typeface="Myriad Pro" charset="0"/>
                <a:ea typeface="Myriad Pro" charset="0"/>
                <a:cs typeface="Myriad Pro" charset="0"/>
              </a:rPr>
              <a:t>Kvosin í samvinnu við Íslandsbanka</a:t>
            </a:r>
          </a:p>
          <a:p>
            <a:pPr marL="285750" indent="-285750">
              <a:buFont typeface="Arial" charset="0"/>
              <a:buChar char="•"/>
            </a:pPr>
            <a:r>
              <a:rPr lang="is-IS" sz="1400" dirty="0">
                <a:latin typeface="Myriad Pro" charset="0"/>
                <a:ea typeface="Myriad Pro" charset="0"/>
                <a:cs typeface="Myriad Pro" charset="0"/>
              </a:rPr>
              <a:t>Kveikjan í samvinnu við Hafnarfjarðabæ og Garðabæ</a:t>
            </a:r>
          </a:p>
          <a:p>
            <a:pPr marL="285750" indent="-285750">
              <a:buFont typeface="Arial" charset="0"/>
              <a:buChar char="•"/>
            </a:pPr>
            <a:r>
              <a:rPr lang="is-IS" sz="1400" dirty="0">
                <a:latin typeface="Myriad Pro" charset="0"/>
                <a:ea typeface="Myriad Pro" charset="0"/>
                <a:cs typeface="Myriad Pro" charset="0"/>
              </a:rPr>
              <a:t>Tónklasinn í samvinnu við Reykjavíkurborg</a:t>
            </a:r>
          </a:p>
          <a:p>
            <a:pPr marL="285750" indent="-285750">
              <a:buFont typeface="Arial" charset="0"/>
              <a:buChar char="•"/>
            </a:pPr>
            <a:r>
              <a:rPr lang="is-IS" sz="1400" dirty="0">
                <a:latin typeface="Myriad Pro" charset="0"/>
                <a:ea typeface="Myriad Pro" charset="0"/>
                <a:cs typeface="Myriad Pro" charset="0"/>
              </a:rPr>
              <a:t>Hlemmur setur skapandi greina í samvinnu við Reykjavíkurborg</a:t>
            </a:r>
          </a:p>
          <a:p>
            <a:pPr marL="285750" indent="-285750">
              <a:buFont typeface="Arial" charset="0"/>
              <a:buChar char="•"/>
            </a:pPr>
            <a:r>
              <a:rPr lang="is-IS" sz="1400" dirty="0">
                <a:latin typeface="Myriad Pro" charset="0"/>
                <a:ea typeface="Myriad Pro" charset="0"/>
                <a:cs typeface="Myriad Pro" charset="0"/>
              </a:rPr>
              <a:t>Gasstöðin í samvinnu við Reykjavíkurborg</a:t>
            </a:r>
          </a:p>
          <a:p>
            <a:pPr marL="285750" indent="-285750">
              <a:buFont typeface="Arial" charset="0"/>
              <a:buChar char="•"/>
            </a:pPr>
            <a:r>
              <a:rPr lang="is-IS" sz="1400" dirty="0">
                <a:latin typeface="Myriad Pro" charset="0"/>
                <a:ea typeface="Myriad Pro" charset="0"/>
                <a:cs typeface="Myriad Pro" charset="0"/>
              </a:rPr>
              <a:t>Setur í Húsi sjávarklasans í samvinnu við Sjávarklasann</a:t>
            </a:r>
          </a:p>
          <a:p>
            <a:pPr marL="285750" indent="-285750">
              <a:buFont typeface="Arial" charset="0"/>
              <a:buChar char="•"/>
            </a:pPr>
            <a:r>
              <a:rPr lang="is-IS" sz="1400" dirty="0">
                <a:latin typeface="Myriad Pro" charset="0"/>
                <a:ea typeface="Myriad Pro" charset="0"/>
                <a:cs typeface="Myriad Pro" charset="0"/>
              </a:rPr>
              <a:t>Hugheimar í Borgarnesi í samvinnu við KPMG</a:t>
            </a:r>
          </a:p>
          <a:p>
            <a:pPr marL="285750" indent="-285750">
              <a:buFont typeface="Arial" charset="0"/>
              <a:buChar char="•"/>
            </a:pPr>
            <a:r>
              <a:rPr lang="is-IS" sz="1400" dirty="0">
                <a:latin typeface="Myriad Pro" charset="0"/>
                <a:ea typeface="Myriad Pro" charset="0"/>
                <a:cs typeface="Myriad Pro" charset="0"/>
              </a:rPr>
              <a:t>FRUSS í samvinnu við samtök sunnlenskra sveitarfélaga</a:t>
            </a:r>
          </a:p>
          <a:p>
            <a:pPr marL="285750" indent="-285750">
              <a:buFont typeface="Arial" charset="0"/>
              <a:buChar char="•"/>
            </a:pPr>
            <a:r>
              <a:rPr lang="is-IS" sz="1400" dirty="0" err="1">
                <a:latin typeface="Myriad Pro" charset="0"/>
                <a:ea typeface="Myriad Pro" charset="0"/>
                <a:cs typeface="Myriad Pro" charset="0"/>
              </a:rPr>
              <a:t>Nordic</a:t>
            </a:r>
            <a:r>
              <a:rPr lang="is-IS" sz="1400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is-IS" sz="1400" dirty="0" err="1">
                <a:latin typeface="Myriad Pro" charset="0"/>
                <a:ea typeface="Myriad Pro" charset="0"/>
                <a:cs typeface="Myriad Pro" charset="0"/>
              </a:rPr>
              <a:t>Innovation</a:t>
            </a:r>
            <a:r>
              <a:rPr lang="is-IS" sz="1400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is-IS" sz="1400" dirty="0" err="1">
                <a:latin typeface="Myriad Pro" charset="0"/>
                <a:ea typeface="Myriad Pro" charset="0"/>
                <a:cs typeface="Myriad Pro" charset="0"/>
              </a:rPr>
              <a:t>House</a:t>
            </a:r>
            <a:r>
              <a:rPr lang="is-IS" sz="1400" dirty="0">
                <a:latin typeface="Myriad Pro" charset="0"/>
                <a:ea typeface="Myriad Pro" charset="0"/>
                <a:cs typeface="Myriad Pro" charset="0"/>
              </a:rPr>
              <a:t> – </a:t>
            </a:r>
            <a:r>
              <a:rPr lang="is-IS" sz="1400" dirty="0" err="1">
                <a:latin typeface="Myriad Pro" charset="0"/>
                <a:ea typeface="Myriad Pro" charset="0"/>
                <a:cs typeface="Myriad Pro" charset="0"/>
              </a:rPr>
              <a:t>Silicon</a:t>
            </a:r>
            <a:r>
              <a:rPr lang="is-IS" sz="1400" dirty="0">
                <a:latin typeface="Myriad Pro" charset="0"/>
                <a:ea typeface="Myriad Pro" charset="0"/>
                <a:cs typeface="Myriad Pro" charset="0"/>
              </a:rPr>
              <a:t> Valley</a:t>
            </a:r>
          </a:p>
          <a:p>
            <a:pPr marL="285750" indent="-285750">
              <a:buFont typeface="Arial" charset="0"/>
              <a:buChar char="•"/>
            </a:pPr>
            <a:r>
              <a:rPr lang="is-IS" sz="1400" dirty="0">
                <a:latin typeface="Myriad Pro" charset="0"/>
                <a:ea typeface="Myriad Pro" charset="0"/>
                <a:cs typeface="Myriad Pro" charset="0"/>
              </a:rPr>
              <a:t>Í undirbúningi að opna setur á Akureyri og  í New York</a:t>
            </a:r>
          </a:p>
        </p:txBody>
      </p:sp>
    </p:spTree>
    <p:extLst>
      <p:ext uri="{BB962C8B-B14F-4D97-AF65-F5344CB8AC3E}">
        <p14:creationId xmlns:p14="http://schemas.microsoft.com/office/powerpoint/2010/main" val="1788487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20" y="337220"/>
            <a:ext cx="8496944" cy="720080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1" baseline="0">
                <a:solidFill>
                  <a:schemeClr val="tx1">
                    <a:lumMod val="75000"/>
                    <a:lumOff val="2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is-IS" sz="2800" dirty="0"/>
              <a:t>Rannsóknastofa byggingariðnaðarins</a:t>
            </a:r>
          </a:p>
        </p:txBody>
      </p:sp>
      <p:sp>
        <p:nvSpPr>
          <p:cNvPr id="3" name="Content Placeholder 11"/>
          <p:cNvSpPr txBox="1">
            <a:spLocks/>
          </p:cNvSpPr>
          <p:nvPr/>
        </p:nvSpPr>
        <p:spPr>
          <a:xfrm>
            <a:off x="450452" y="1320498"/>
            <a:ext cx="4937760" cy="4023360"/>
          </a:xfrm>
          <a:prstGeom prst="rect">
            <a:avLst/>
          </a:prstGeom>
        </p:spPr>
        <p:txBody>
          <a:bodyPr/>
          <a:lstStyle>
            <a:lvl1pPr marL="91438" indent="-91438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384038" indent="-182875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566914" indent="-182875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749789" indent="-182875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932665" indent="-182875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yriad Pro" charset="0"/>
                <a:ea typeface="Myriad Pro" charset="0"/>
                <a:cs typeface="Myriad Pro" charset="0"/>
              </a:defRPr>
            </a:lvl5pPr>
            <a:lvl6pPr marL="109997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96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963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958" indent="-228594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dirty="0"/>
              <a:t>Er „</a:t>
            </a:r>
            <a:r>
              <a:rPr lang="is-I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mygla</a:t>
            </a:r>
            <a:r>
              <a:rPr lang="is-IS" dirty="0"/>
              <a:t>“ orðin faraldur?</a:t>
            </a:r>
          </a:p>
          <a:p>
            <a:pPr lvl="1"/>
            <a:r>
              <a:rPr lang="is-IS" dirty="0"/>
              <a:t>Kostar tugi miljarða + veikindi </a:t>
            </a:r>
          </a:p>
          <a:p>
            <a:pPr lvl="1"/>
            <a:r>
              <a:rPr lang="is-IS" dirty="0"/>
              <a:t>Því miður “engar” rannsóknir</a:t>
            </a:r>
          </a:p>
          <a:p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Holur</a:t>
            </a:r>
            <a:r>
              <a:rPr lang="en-US" dirty="0"/>
              <a:t> í </a:t>
            </a:r>
            <a:r>
              <a:rPr lang="en-US" dirty="0" err="1"/>
              <a:t>malbikinu</a:t>
            </a:r>
            <a:endParaRPr lang="en-US" dirty="0"/>
          </a:p>
          <a:p>
            <a:pPr lvl="1"/>
            <a:r>
              <a:rPr lang="en-US" dirty="0" err="1"/>
              <a:t>Ekki</a:t>
            </a:r>
            <a:r>
              <a:rPr lang="en-US" dirty="0"/>
              <a:t> bara </a:t>
            </a:r>
            <a:r>
              <a:rPr lang="en-US" dirty="0" err="1"/>
              <a:t>vöntun</a:t>
            </a:r>
            <a:r>
              <a:rPr lang="en-US" dirty="0"/>
              <a:t> á </a:t>
            </a:r>
            <a:r>
              <a:rPr lang="en-US" dirty="0" err="1"/>
              <a:t>viðhaldi</a:t>
            </a:r>
            <a:r>
              <a:rPr lang="en-US" dirty="0"/>
              <a:t>?</a:t>
            </a:r>
          </a:p>
          <a:p>
            <a:r>
              <a:rPr lang="en-US" dirty="0" err="1"/>
              <a:t>Steypuskemmdir</a:t>
            </a:r>
            <a:endParaRPr lang="en-US" dirty="0"/>
          </a:p>
          <a:p>
            <a:pPr lvl="1"/>
            <a:r>
              <a:rPr lang="en-US" dirty="0" err="1"/>
              <a:t>Gátum</a:t>
            </a:r>
            <a:r>
              <a:rPr lang="en-US" dirty="0"/>
              <a:t> </a:t>
            </a:r>
            <a:r>
              <a:rPr lang="en-US" dirty="0" err="1"/>
              <a:t>kveðið</a:t>
            </a:r>
            <a:r>
              <a:rPr lang="en-US" dirty="0"/>
              <a:t> </a:t>
            </a:r>
            <a:r>
              <a:rPr lang="en-US" dirty="0" err="1"/>
              <a:t>niður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alkalídrauginn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err="1"/>
              <a:t>Nýr</a:t>
            </a:r>
            <a:r>
              <a:rPr lang="en-US" dirty="0"/>
              <a:t> </a:t>
            </a:r>
            <a:r>
              <a:rPr lang="en-US" dirty="0" err="1"/>
              <a:t>sprungudraugur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rýrnun</a:t>
            </a:r>
            <a:r>
              <a:rPr lang="en-US" dirty="0"/>
              <a:t>?</a:t>
            </a:r>
          </a:p>
          <a:p>
            <a:pPr lvl="2"/>
            <a:r>
              <a:rPr lang="en-US" dirty="0" err="1"/>
              <a:t>Nýr</a:t>
            </a:r>
            <a:r>
              <a:rPr lang="en-US" dirty="0"/>
              <a:t> </a:t>
            </a:r>
            <a:r>
              <a:rPr lang="en-US" dirty="0" err="1"/>
              <a:t>sandur</a:t>
            </a:r>
            <a:r>
              <a:rPr lang="en-US" dirty="0"/>
              <a:t>, </a:t>
            </a:r>
            <a:r>
              <a:rPr lang="en-US" dirty="0" err="1"/>
              <a:t>nýtt</a:t>
            </a:r>
            <a:r>
              <a:rPr lang="en-US" dirty="0"/>
              <a:t> </a:t>
            </a:r>
            <a:r>
              <a:rPr lang="en-US" dirty="0" err="1"/>
              <a:t>sement</a:t>
            </a:r>
            <a:endParaRPr lang="is-IS" dirty="0"/>
          </a:p>
          <a:p>
            <a:endParaRPr lang="is-IS" dirty="0"/>
          </a:p>
        </p:txBody>
      </p:sp>
      <p:pic>
        <p:nvPicPr>
          <p:cNvPr id="4" name="Content Placeholder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7340"/>
            <a:ext cx="3810424" cy="344730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Content Placeholder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913284"/>
            <a:ext cx="1512168" cy="61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33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0704"/>
            <a:ext cx="7543800" cy="772621"/>
          </a:xfrm>
        </p:spPr>
        <p:txBody>
          <a:bodyPr>
            <a:normAutofit/>
          </a:bodyPr>
          <a:lstStyle/>
          <a:p>
            <a:r>
              <a:rPr lang="en-US" sz="2800" dirty="0" err="1"/>
              <a:t>Stuðningur</a:t>
            </a:r>
            <a:r>
              <a:rPr lang="en-US" sz="2800" dirty="0"/>
              <a:t> </a:t>
            </a:r>
            <a:r>
              <a:rPr lang="en-US" sz="2800" dirty="0" err="1"/>
              <a:t>við</a:t>
            </a:r>
            <a:r>
              <a:rPr lang="en-US" sz="2800" dirty="0"/>
              <a:t> </a:t>
            </a:r>
            <a:r>
              <a:rPr lang="en-US" sz="2800" dirty="0" err="1"/>
              <a:t>frumkvöðla</a:t>
            </a:r>
            <a:r>
              <a:rPr lang="en-US" sz="2800" dirty="0"/>
              <a:t> </a:t>
            </a:r>
            <a:r>
              <a:rPr lang="en-US" sz="2800" dirty="0" err="1"/>
              <a:t>og</a:t>
            </a:r>
            <a:r>
              <a:rPr lang="en-US" sz="2800" dirty="0"/>
              <a:t> </a:t>
            </a:r>
            <a:r>
              <a:rPr lang="en-US" sz="2800" dirty="0" err="1"/>
              <a:t>fyrirtæki</a:t>
            </a:r>
            <a:endParaRPr lang="is-I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2081"/>
            <a:ext cx="7886700" cy="3263504"/>
          </a:xfrm>
        </p:spPr>
        <p:txBody>
          <a:bodyPr>
            <a:normAutofit/>
          </a:bodyPr>
          <a:lstStyle/>
          <a:p>
            <a:r>
              <a:rPr lang="en-US" dirty="0" err="1"/>
              <a:t>Fyrsti</a:t>
            </a:r>
            <a:r>
              <a:rPr lang="en-US" dirty="0"/>
              <a:t> </a:t>
            </a:r>
            <a:r>
              <a:rPr lang="en-US" dirty="0" err="1"/>
              <a:t>viðkomustaður</a:t>
            </a:r>
            <a:r>
              <a:rPr lang="en-US" dirty="0"/>
              <a:t> </a:t>
            </a:r>
            <a:r>
              <a:rPr lang="en-US" dirty="0" err="1"/>
              <a:t>nýrra</a:t>
            </a:r>
            <a:r>
              <a:rPr lang="en-US" dirty="0"/>
              <a:t> </a:t>
            </a:r>
            <a:r>
              <a:rPr lang="en-US" dirty="0" err="1"/>
              <a:t>viðskiptahugmynda</a:t>
            </a:r>
            <a:endParaRPr lang="en-US" dirty="0"/>
          </a:p>
          <a:p>
            <a:r>
              <a:rPr lang="en-US" dirty="0" err="1"/>
              <a:t>Upplýsingar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leiðsögn</a:t>
            </a:r>
            <a:r>
              <a:rPr lang="en-US" dirty="0"/>
              <a:t> </a:t>
            </a:r>
            <a:r>
              <a:rPr lang="en-US" dirty="0" err="1"/>
              <a:t>varðandi</a:t>
            </a:r>
            <a:r>
              <a:rPr lang="en-US" dirty="0"/>
              <a:t> </a:t>
            </a:r>
            <a:r>
              <a:rPr lang="en-US" dirty="0" err="1"/>
              <a:t>stofnun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rekstur</a:t>
            </a:r>
            <a:r>
              <a:rPr lang="en-US" dirty="0"/>
              <a:t> </a:t>
            </a:r>
            <a:r>
              <a:rPr lang="en-US" dirty="0" err="1"/>
              <a:t>fyrirtækja</a:t>
            </a:r>
            <a:endParaRPr lang="en-US" dirty="0"/>
          </a:p>
          <a:p>
            <a:r>
              <a:rPr lang="en-US" dirty="0" err="1"/>
              <a:t>Hagnýtar</a:t>
            </a:r>
            <a:r>
              <a:rPr lang="en-US" dirty="0"/>
              <a:t> </a:t>
            </a:r>
            <a:r>
              <a:rPr lang="en-US" dirty="0" err="1"/>
              <a:t>leiðbeiningar</a:t>
            </a:r>
            <a:r>
              <a:rPr lang="en-US" dirty="0"/>
              <a:t> um </a:t>
            </a:r>
            <a:r>
              <a:rPr lang="en-US" dirty="0" err="1"/>
              <a:t>þróun</a:t>
            </a:r>
            <a:r>
              <a:rPr lang="en-US" dirty="0"/>
              <a:t> </a:t>
            </a:r>
            <a:r>
              <a:rPr lang="en-US" dirty="0" err="1"/>
              <a:t>viðskiptahugmynda</a:t>
            </a:r>
            <a:r>
              <a:rPr lang="en-US" dirty="0"/>
              <a:t> </a:t>
            </a:r>
          </a:p>
          <a:p>
            <a:r>
              <a:rPr lang="en-US" dirty="0" err="1"/>
              <a:t>Viðskiptahraðall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alþjóðasókn</a:t>
            </a:r>
            <a:r>
              <a:rPr lang="en-US" dirty="0"/>
              <a:t> í Silicon Valley, New York </a:t>
            </a:r>
            <a:r>
              <a:rPr lang="en-US" dirty="0" err="1"/>
              <a:t>og</a:t>
            </a:r>
            <a:r>
              <a:rPr lang="en-US" dirty="0"/>
              <a:t> í </a:t>
            </a:r>
            <a:r>
              <a:rPr lang="en-US" dirty="0" err="1"/>
              <a:t>evrópsku</a:t>
            </a:r>
            <a:r>
              <a:rPr lang="en-US" dirty="0"/>
              <a:t> </a:t>
            </a:r>
            <a:r>
              <a:rPr lang="en-US" dirty="0" err="1"/>
              <a:t>viðskipta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nýsköpunarsamstarfi</a:t>
            </a:r>
            <a:endParaRPr lang="en-US" dirty="0"/>
          </a:p>
          <a:p>
            <a:r>
              <a:rPr lang="en-US" dirty="0" err="1"/>
              <a:t>Nýsköpun</a:t>
            </a:r>
            <a:r>
              <a:rPr lang="en-US" dirty="0"/>
              <a:t> í </a:t>
            </a:r>
            <a:r>
              <a:rPr lang="en-US" dirty="0" err="1"/>
              <a:t>starfandi</a:t>
            </a:r>
            <a:r>
              <a:rPr lang="en-US" dirty="0"/>
              <a:t> </a:t>
            </a:r>
            <a:r>
              <a:rPr lang="en-US" dirty="0" err="1"/>
              <a:t>fyrirtækjum</a:t>
            </a:r>
            <a:r>
              <a:rPr lang="en-US" dirty="0"/>
              <a:t>  - </a:t>
            </a:r>
            <a:r>
              <a:rPr lang="en-US" dirty="0" err="1"/>
              <a:t>greining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innleiðing</a:t>
            </a:r>
            <a:r>
              <a:rPr lang="en-US" dirty="0"/>
              <a:t> </a:t>
            </a:r>
            <a:r>
              <a:rPr lang="en-US" dirty="0" err="1"/>
              <a:t>nýsköpunar</a:t>
            </a:r>
            <a:endParaRPr lang="en-US" dirty="0"/>
          </a:p>
          <a:p>
            <a:r>
              <a:rPr lang="en-US" dirty="0" err="1"/>
              <a:t>Átaksverkefni</a:t>
            </a:r>
            <a:r>
              <a:rPr lang="en-US" dirty="0"/>
              <a:t> á </a:t>
            </a:r>
            <a:r>
              <a:rPr lang="en-US" dirty="0" err="1"/>
              <a:t>sviði</a:t>
            </a:r>
            <a:r>
              <a:rPr lang="en-US" dirty="0"/>
              <a:t> </a:t>
            </a:r>
            <a:r>
              <a:rPr lang="en-US" dirty="0" err="1"/>
              <a:t>skapandi</a:t>
            </a:r>
            <a:r>
              <a:rPr lang="en-US" dirty="0"/>
              <a:t> </a:t>
            </a:r>
            <a:r>
              <a:rPr lang="en-US" dirty="0" err="1"/>
              <a:t>greina</a:t>
            </a:r>
            <a:r>
              <a:rPr lang="en-US" dirty="0"/>
              <a:t>, </a:t>
            </a:r>
            <a:r>
              <a:rPr lang="en-US" dirty="0" err="1"/>
              <a:t>ferðaþjónustu</a:t>
            </a:r>
            <a:r>
              <a:rPr lang="en-US" dirty="0"/>
              <a:t>, </a:t>
            </a:r>
            <a:r>
              <a:rPr lang="en-US" dirty="0" err="1"/>
              <a:t>stafrænnar</a:t>
            </a:r>
            <a:r>
              <a:rPr lang="en-US" dirty="0"/>
              <a:t> </a:t>
            </a:r>
            <a:r>
              <a:rPr lang="en-US" dirty="0" err="1"/>
              <a:t>tækni</a:t>
            </a:r>
            <a:r>
              <a:rPr lang="en-US" dirty="0"/>
              <a:t>, </a:t>
            </a:r>
            <a:r>
              <a:rPr lang="en-US" dirty="0" err="1"/>
              <a:t>klasasamstarfs</a:t>
            </a:r>
            <a:r>
              <a:rPr lang="en-US" dirty="0"/>
              <a:t> </a:t>
            </a:r>
            <a:r>
              <a:rPr lang="en-US" dirty="0" err="1"/>
              <a:t>o.s.frv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4DE0E5-693F-4BD5-9EEA-378D53633426}" type="slidenum">
              <a:rPr lang="en-GB" smtClean="0"/>
              <a:pPr algn="r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228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122A01BE-770D-5A46-A949-A1DCB9E99A98}" vid="{9E649029-A88B-0B4F-A23E-90627F825A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123</TotalTime>
  <Words>404</Words>
  <Application>Microsoft Macintosh PowerPoint</Application>
  <PresentationFormat>On-screen Show (16:10)</PresentationFormat>
  <Paragraphs>60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ヒラギノ角ゴ Pro W3</vt:lpstr>
      <vt:lpstr>Arial</vt:lpstr>
      <vt:lpstr>Calibri</vt:lpstr>
      <vt:lpstr>Calibri Light</vt:lpstr>
      <vt:lpstr>Lucida Grande</vt:lpstr>
      <vt:lpstr>Mangal</vt:lpstr>
      <vt:lpstr>Myriad Pro</vt:lpstr>
      <vt:lpstr>Retrospect</vt:lpstr>
      <vt:lpstr>PowerPoint Presentation</vt:lpstr>
      <vt:lpstr> </vt:lpstr>
      <vt:lpstr>PowerPoint Presentation</vt:lpstr>
      <vt:lpstr>Skilgreind stefna</vt:lpstr>
      <vt:lpstr>PowerPoint Presentation</vt:lpstr>
      <vt:lpstr>PowerPoint Presentation</vt:lpstr>
      <vt:lpstr>Frumkvöðlasetur</vt:lpstr>
      <vt:lpstr>PowerPoint Presentation</vt:lpstr>
      <vt:lpstr>Stuðningur við frumkvöðla og fyrirtæki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Fjalar Sigurðarson</dc:creator>
  <cp:lastModifiedBy>Fjalar Sigurðarson</cp:lastModifiedBy>
  <cp:revision>20</cp:revision>
  <dcterms:created xsi:type="dcterms:W3CDTF">2017-01-13T09:08:08Z</dcterms:created>
  <dcterms:modified xsi:type="dcterms:W3CDTF">2018-08-28T10:30:29Z</dcterms:modified>
</cp:coreProperties>
</file>